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2" r:id="rId3"/>
    <p:sldId id="258" r:id="rId4"/>
    <p:sldId id="271" r:id="rId5"/>
    <p:sldId id="279" r:id="rId6"/>
    <p:sldId id="281" r:id="rId7"/>
    <p:sldId id="280" r:id="rId8"/>
    <p:sldId id="283" r:id="rId9"/>
    <p:sldId id="284" r:id="rId10"/>
    <p:sldId id="259" r:id="rId11"/>
    <p:sldId id="272" r:id="rId12"/>
    <p:sldId id="273" r:id="rId13"/>
    <p:sldId id="264" r:id="rId14"/>
    <p:sldId id="265" r:id="rId15"/>
    <p:sldId id="267" r:id="rId16"/>
    <p:sldId id="275" r:id="rId17"/>
    <p:sldId id="278" r:id="rId18"/>
    <p:sldId id="276" r:id="rId19"/>
    <p:sldId id="277" r:id="rId20"/>
    <p:sldId id="266" r:id="rId21"/>
    <p:sldId id="274"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A72E5-E7EC-4758-9DE7-5CD8777B6749}" v="64" dt="2025-04-29T11:14:23.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857" autoAdjust="0"/>
    <p:restoredTop sz="94660"/>
  </p:normalViewPr>
  <p:slideViewPr>
    <p:cSldViewPr snapToGrid="0">
      <p:cViewPr varScale="1">
        <p:scale>
          <a:sx n="74" d="100"/>
          <a:sy n="74" d="100"/>
        </p:scale>
        <p:origin x="72"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6/6/2025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7698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6/6/2025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5227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6/6/2025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0209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6/6/2025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7956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6/6/2025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1736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6/6/2025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6126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6/6/2025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2063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6/6/2025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2769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6/6/2025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1650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6/6/2025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1815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6/6/2025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9847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6/6/2025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2098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entalhealthplatform.ac.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1A680-C1C3-93EB-7B99-621703082725}"/>
              </a:ext>
            </a:extLst>
          </p:cNvPr>
          <p:cNvSpPr>
            <a:spLocks noGrp="1"/>
          </p:cNvSpPr>
          <p:nvPr>
            <p:ph type="ctrTitle"/>
          </p:nvPr>
        </p:nvSpPr>
        <p:spPr>
          <a:xfrm>
            <a:off x="703400" y="871758"/>
            <a:ext cx="5227171" cy="3871143"/>
          </a:xfrm>
        </p:spPr>
        <p:txBody>
          <a:bodyPr>
            <a:normAutofit/>
          </a:bodyPr>
          <a:lstStyle/>
          <a:p>
            <a:r>
              <a:rPr lang="en-GB" sz="3600" dirty="0"/>
              <a:t>Learning from Lived Experience Involvement: MINDS study </a:t>
            </a:r>
          </a:p>
        </p:txBody>
      </p:sp>
      <p:cxnSp>
        <p:nvCxnSpPr>
          <p:cNvPr id="59" name="Straight Connector 5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Jigsaw puzzles in plastic figures">
            <a:extLst>
              <a:ext uri="{FF2B5EF4-FFF2-40B4-BE49-F238E27FC236}">
                <a16:creationId xmlns:a16="http://schemas.microsoft.com/office/drawing/2014/main" id="{D38659F8-7488-35BE-A10E-66462C4387B7}"/>
              </a:ext>
            </a:extLst>
          </p:cNvPr>
          <p:cNvPicPr>
            <a:picLocks noChangeAspect="1"/>
          </p:cNvPicPr>
          <p:nvPr/>
        </p:nvPicPr>
        <p:blipFill>
          <a:blip r:embed="rId2"/>
          <a:srcRect l="21338" r="21338"/>
          <a:stretch/>
        </p:blipFill>
        <p:spPr>
          <a:xfrm>
            <a:off x="6515100" y="-207808"/>
            <a:ext cx="5676900" cy="6857990"/>
          </a:xfrm>
          <a:prstGeom prst="rect">
            <a:avLst/>
          </a:prstGeom>
        </p:spPr>
      </p:pic>
      <p:sp>
        <p:nvSpPr>
          <p:cNvPr id="16" name="TextBox 15">
            <a:extLst>
              <a:ext uri="{FF2B5EF4-FFF2-40B4-BE49-F238E27FC236}">
                <a16:creationId xmlns:a16="http://schemas.microsoft.com/office/drawing/2014/main" id="{374C3200-CEE0-B40A-E761-9A2A4E1B2FEA}"/>
              </a:ext>
            </a:extLst>
          </p:cNvPr>
          <p:cNvSpPr txBox="1"/>
          <p:nvPr/>
        </p:nvSpPr>
        <p:spPr>
          <a:xfrm>
            <a:off x="800100" y="4961965"/>
            <a:ext cx="3610535" cy="1200329"/>
          </a:xfrm>
          <a:prstGeom prst="rect">
            <a:avLst/>
          </a:prstGeom>
          <a:noFill/>
        </p:spPr>
        <p:txBody>
          <a:bodyPr wrap="square" rtlCol="0">
            <a:spAutoFit/>
          </a:bodyPr>
          <a:lstStyle/>
          <a:p>
            <a:r>
              <a:rPr lang="en-GB" sz="2400" dirty="0">
                <a:latin typeface="+mj-lt"/>
              </a:rPr>
              <a:t>Sarah Rae </a:t>
            </a:r>
          </a:p>
          <a:p>
            <a:endParaRPr lang="en-GB" sz="2400" dirty="0">
              <a:latin typeface="+mj-lt"/>
            </a:endParaRPr>
          </a:p>
          <a:p>
            <a:r>
              <a:rPr lang="en-GB" sz="2400" dirty="0">
                <a:latin typeface="+mj-lt"/>
              </a:rPr>
              <a:t>29.04.25</a:t>
            </a:r>
          </a:p>
        </p:txBody>
      </p:sp>
    </p:spTree>
    <p:extLst>
      <p:ext uri="{BB962C8B-B14F-4D97-AF65-F5344CB8AC3E}">
        <p14:creationId xmlns:p14="http://schemas.microsoft.com/office/powerpoint/2010/main" val="879811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C1F9-2AC5-DE92-03B8-7DB53829D640}"/>
              </a:ext>
            </a:extLst>
          </p:cNvPr>
          <p:cNvSpPr>
            <a:spLocks noGrp="1"/>
          </p:cNvSpPr>
          <p:nvPr>
            <p:ph type="title"/>
          </p:nvPr>
        </p:nvSpPr>
        <p:spPr/>
        <p:txBody>
          <a:bodyPr/>
          <a:lstStyle/>
          <a:p>
            <a:r>
              <a:rPr lang="en-GB" dirty="0"/>
              <a:t>learning and reflections </a:t>
            </a:r>
          </a:p>
        </p:txBody>
      </p:sp>
      <p:sp>
        <p:nvSpPr>
          <p:cNvPr id="3" name="Content Placeholder 2">
            <a:extLst>
              <a:ext uri="{FF2B5EF4-FFF2-40B4-BE49-F238E27FC236}">
                <a16:creationId xmlns:a16="http://schemas.microsoft.com/office/drawing/2014/main" id="{7EA5D533-6211-3E62-52E3-144C62259204}"/>
              </a:ext>
            </a:extLst>
          </p:cNvPr>
          <p:cNvSpPr>
            <a:spLocks noGrp="1"/>
          </p:cNvSpPr>
          <p:nvPr>
            <p:ph idx="1"/>
          </p:nvPr>
        </p:nvSpPr>
        <p:spPr>
          <a:xfrm>
            <a:off x="700634" y="1976186"/>
            <a:ext cx="10691265" cy="3739896"/>
          </a:xfrm>
        </p:spPr>
        <p:txBody>
          <a:bodyPr>
            <a:normAutofit/>
          </a:bodyPr>
          <a:lstStyle/>
          <a:p>
            <a:r>
              <a:rPr lang="en-GB" sz="2200" dirty="0"/>
              <a:t>Strive harder to obtain funding for meaningful pre-grant involvement</a:t>
            </a:r>
          </a:p>
          <a:p>
            <a:r>
              <a:rPr lang="en-GB" sz="2200" dirty="0"/>
              <a:t>Give more thought to inclusivity and diversity when recruiting team members, e.g. Black Thrive Global</a:t>
            </a:r>
          </a:p>
          <a:p>
            <a:r>
              <a:rPr lang="en-GB" sz="2200" dirty="0"/>
              <a:t>Consider how LEAG members, especially those with no research experience, could better understand a complex project at the outset. </a:t>
            </a:r>
          </a:p>
          <a:p>
            <a:r>
              <a:rPr lang="en-GB" sz="2200" dirty="0"/>
              <a:t>Facilitate the early building of trusting relationships amongst LEAG members </a:t>
            </a:r>
          </a:p>
          <a:p>
            <a:r>
              <a:rPr lang="en-GB" sz="2200" dirty="0"/>
              <a:t>Regularly reviewed co-designed and coproduced impact log to include LEAG and researchers’ perspectives regarding impact. </a:t>
            </a:r>
          </a:p>
          <a:p>
            <a:endParaRPr lang="en-GB" sz="2200" dirty="0"/>
          </a:p>
          <a:p>
            <a:endParaRPr lang="en-GB" dirty="0"/>
          </a:p>
        </p:txBody>
      </p:sp>
    </p:spTree>
    <p:extLst>
      <p:ext uri="{BB962C8B-B14F-4D97-AF65-F5344CB8AC3E}">
        <p14:creationId xmlns:p14="http://schemas.microsoft.com/office/powerpoint/2010/main" val="191592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C1F9-2AC5-DE92-03B8-7DB53829D640}"/>
              </a:ext>
            </a:extLst>
          </p:cNvPr>
          <p:cNvSpPr>
            <a:spLocks noGrp="1"/>
          </p:cNvSpPr>
          <p:nvPr>
            <p:ph type="title"/>
          </p:nvPr>
        </p:nvSpPr>
        <p:spPr/>
        <p:txBody>
          <a:bodyPr/>
          <a:lstStyle/>
          <a:p>
            <a:r>
              <a:rPr lang="en-GB" dirty="0"/>
              <a:t>learning and reflections </a:t>
            </a:r>
          </a:p>
        </p:txBody>
      </p:sp>
      <p:sp>
        <p:nvSpPr>
          <p:cNvPr id="3" name="Content Placeholder 2">
            <a:extLst>
              <a:ext uri="{FF2B5EF4-FFF2-40B4-BE49-F238E27FC236}">
                <a16:creationId xmlns:a16="http://schemas.microsoft.com/office/drawing/2014/main" id="{7EA5D533-6211-3E62-52E3-144C62259204}"/>
              </a:ext>
            </a:extLst>
          </p:cNvPr>
          <p:cNvSpPr>
            <a:spLocks noGrp="1"/>
          </p:cNvSpPr>
          <p:nvPr>
            <p:ph idx="1"/>
          </p:nvPr>
        </p:nvSpPr>
        <p:spPr>
          <a:xfrm>
            <a:off x="700634" y="2203704"/>
            <a:ext cx="10691265" cy="3739896"/>
          </a:xfrm>
        </p:spPr>
        <p:txBody>
          <a:bodyPr>
            <a:normAutofit/>
          </a:bodyPr>
          <a:lstStyle/>
          <a:p>
            <a:r>
              <a:rPr lang="en-GB" sz="2200" dirty="0"/>
              <a:t>Greater clarity about the purpose and values of co-production at the start of the project </a:t>
            </a:r>
          </a:p>
          <a:p>
            <a:r>
              <a:rPr lang="en-GB" sz="2200" dirty="0"/>
              <a:t>Review the Ways of Working document regularly to ensure it is still fit for purpose</a:t>
            </a:r>
          </a:p>
          <a:p>
            <a:r>
              <a:rPr lang="en-GB" sz="2200" dirty="0"/>
              <a:t>Coproduced newsletters from the outset. For over a year, the team have produced project newsletters that have been shared with the LEAG in response to their request to be kept updated. </a:t>
            </a:r>
          </a:p>
          <a:p>
            <a:r>
              <a:rPr lang="en-GB" sz="2200" dirty="0"/>
              <a:t>Circulate the coproduction survey co-designed with the LEAG from the get-go  </a:t>
            </a:r>
          </a:p>
          <a:p>
            <a:pPr marL="0" indent="0">
              <a:buNone/>
            </a:pPr>
            <a:endParaRPr lang="en-GB" dirty="0"/>
          </a:p>
        </p:txBody>
      </p:sp>
    </p:spTree>
    <p:extLst>
      <p:ext uri="{BB962C8B-B14F-4D97-AF65-F5344CB8AC3E}">
        <p14:creationId xmlns:p14="http://schemas.microsoft.com/office/powerpoint/2010/main" val="340552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C6AF-F9D0-E4BD-7F13-DE277CD16304}"/>
              </a:ext>
            </a:extLst>
          </p:cNvPr>
          <p:cNvSpPr>
            <a:spLocks noGrp="1"/>
          </p:cNvSpPr>
          <p:nvPr>
            <p:ph type="title"/>
          </p:nvPr>
        </p:nvSpPr>
        <p:spPr/>
        <p:txBody>
          <a:bodyPr/>
          <a:lstStyle/>
          <a:p>
            <a:r>
              <a:rPr lang="en-GB" dirty="0"/>
              <a:t>learning and reflections </a:t>
            </a:r>
          </a:p>
        </p:txBody>
      </p:sp>
      <p:sp>
        <p:nvSpPr>
          <p:cNvPr id="3" name="Content Placeholder 2">
            <a:extLst>
              <a:ext uri="{FF2B5EF4-FFF2-40B4-BE49-F238E27FC236}">
                <a16:creationId xmlns:a16="http://schemas.microsoft.com/office/drawing/2014/main" id="{38409C57-946E-C77D-3679-FA9A1A21138E}"/>
              </a:ext>
            </a:extLst>
          </p:cNvPr>
          <p:cNvSpPr>
            <a:spLocks noGrp="1"/>
          </p:cNvSpPr>
          <p:nvPr>
            <p:ph idx="1"/>
          </p:nvPr>
        </p:nvSpPr>
        <p:spPr>
          <a:xfrm>
            <a:off x="700634" y="2094172"/>
            <a:ext cx="10691265" cy="3739896"/>
          </a:xfrm>
        </p:spPr>
        <p:txBody>
          <a:bodyPr>
            <a:normAutofit/>
          </a:bodyPr>
          <a:lstStyle/>
          <a:p>
            <a:r>
              <a:rPr lang="en-GB" sz="2200" dirty="0"/>
              <a:t>Find more creative ways to promote equal partnership working. </a:t>
            </a:r>
          </a:p>
          <a:p>
            <a:r>
              <a:rPr lang="en-GB" sz="2200" dirty="0"/>
              <a:t>Upskill those academics with little or no knowledge of coproduction values</a:t>
            </a:r>
          </a:p>
          <a:p>
            <a:r>
              <a:rPr lang="en-GB" sz="2200" dirty="0"/>
              <a:t>Invite LEAG members to co-present at events</a:t>
            </a:r>
          </a:p>
          <a:p>
            <a:r>
              <a:rPr lang="en-GB" sz="2200" dirty="0"/>
              <a:t>LEAG invited to join monthly wider team meetings </a:t>
            </a:r>
          </a:p>
          <a:p>
            <a:r>
              <a:rPr lang="en-GB" sz="2200" dirty="0"/>
              <a:t>Greater focus on building capabilities with the LEAG </a:t>
            </a:r>
          </a:p>
          <a:p>
            <a:endParaRPr lang="en-GB" dirty="0"/>
          </a:p>
        </p:txBody>
      </p:sp>
    </p:spTree>
    <p:extLst>
      <p:ext uri="{BB962C8B-B14F-4D97-AF65-F5344CB8AC3E}">
        <p14:creationId xmlns:p14="http://schemas.microsoft.com/office/powerpoint/2010/main" val="51000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6BFE-8C8E-4CF9-BCF0-6E67869600E0}"/>
              </a:ext>
            </a:extLst>
          </p:cNvPr>
          <p:cNvSpPr>
            <a:spLocks noGrp="1"/>
          </p:cNvSpPr>
          <p:nvPr>
            <p:ph type="title"/>
          </p:nvPr>
        </p:nvSpPr>
        <p:spPr/>
        <p:txBody>
          <a:bodyPr/>
          <a:lstStyle/>
          <a:p>
            <a:r>
              <a:rPr lang="en-GB" dirty="0"/>
              <a:t>Co-Leadership</a:t>
            </a:r>
          </a:p>
        </p:txBody>
      </p:sp>
      <p:sp>
        <p:nvSpPr>
          <p:cNvPr id="3" name="Content Placeholder 2">
            <a:extLst>
              <a:ext uri="{FF2B5EF4-FFF2-40B4-BE49-F238E27FC236}">
                <a16:creationId xmlns:a16="http://schemas.microsoft.com/office/drawing/2014/main" id="{7782F194-AE32-323A-C387-94A990835E3F}"/>
              </a:ext>
            </a:extLst>
          </p:cNvPr>
          <p:cNvSpPr>
            <a:spLocks noGrp="1"/>
          </p:cNvSpPr>
          <p:nvPr>
            <p:ph idx="1"/>
          </p:nvPr>
        </p:nvSpPr>
        <p:spPr/>
        <p:txBody>
          <a:bodyPr/>
          <a:lstStyle/>
          <a:p>
            <a:pPr marL="0" indent="0">
              <a:buNone/>
            </a:pPr>
            <a:r>
              <a:rPr lang="en-GB" sz="2400" b="1" dirty="0"/>
              <a:t>What would have helped: </a:t>
            </a:r>
          </a:p>
          <a:p>
            <a:r>
              <a:rPr lang="en-GB" sz="2400" dirty="0"/>
              <a:t>More opportunities to build skills and capabilities </a:t>
            </a:r>
          </a:p>
          <a:p>
            <a:r>
              <a:rPr lang="en-GB" sz="2400" dirty="0"/>
              <a:t>Independent supervision/mentoring</a:t>
            </a:r>
          </a:p>
          <a:p>
            <a:r>
              <a:rPr lang="en-GB" sz="2400" dirty="0"/>
              <a:t>Dedicated reflective practice sessions with co-lead </a:t>
            </a:r>
          </a:p>
          <a:p>
            <a:r>
              <a:rPr lang="en-GB" sz="2400" dirty="0"/>
              <a:t>Greater clarity regarding role and responsibilities </a:t>
            </a:r>
          </a:p>
          <a:p>
            <a:endParaRPr lang="en-GB" dirty="0"/>
          </a:p>
          <a:p>
            <a:endParaRPr lang="en-GB" dirty="0"/>
          </a:p>
        </p:txBody>
      </p:sp>
    </p:spTree>
    <p:extLst>
      <p:ext uri="{BB962C8B-B14F-4D97-AF65-F5344CB8AC3E}">
        <p14:creationId xmlns:p14="http://schemas.microsoft.com/office/powerpoint/2010/main" val="326388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23766-8E0A-F482-5A71-35A2D70E9243}"/>
              </a:ext>
            </a:extLst>
          </p:cNvPr>
          <p:cNvSpPr>
            <a:spLocks noGrp="1"/>
          </p:cNvSpPr>
          <p:nvPr>
            <p:ph type="title"/>
          </p:nvPr>
        </p:nvSpPr>
        <p:spPr/>
        <p:txBody>
          <a:bodyPr/>
          <a:lstStyle/>
          <a:p>
            <a:r>
              <a:rPr lang="en-GB" dirty="0"/>
              <a:t>PPI Evaluation </a:t>
            </a:r>
          </a:p>
        </p:txBody>
      </p:sp>
      <p:sp>
        <p:nvSpPr>
          <p:cNvPr id="3" name="Content Placeholder 2">
            <a:extLst>
              <a:ext uri="{FF2B5EF4-FFF2-40B4-BE49-F238E27FC236}">
                <a16:creationId xmlns:a16="http://schemas.microsoft.com/office/drawing/2014/main" id="{BC2D6328-8D6F-A8CA-5AF8-E294A23EE534}"/>
              </a:ext>
            </a:extLst>
          </p:cNvPr>
          <p:cNvSpPr>
            <a:spLocks noGrp="1"/>
          </p:cNvSpPr>
          <p:nvPr>
            <p:ph idx="1"/>
          </p:nvPr>
        </p:nvSpPr>
        <p:spPr/>
        <p:txBody>
          <a:bodyPr/>
          <a:lstStyle/>
          <a:p>
            <a:pPr marL="0" indent="0">
              <a:buNone/>
            </a:pPr>
            <a:r>
              <a:rPr lang="en-GB" sz="2200" dirty="0"/>
              <a:t>Alison </a:t>
            </a:r>
            <a:r>
              <a:rPr lang="en-GB" sz="2200" dirty="0" err="1"/>
              <a:t>Faulker</a:t>
            </a:r>
            <a:r>
              <a:rPr lang="en-GB" sz="2200" dirty="0"/>
              <a:t> is conducting an independent evaluation of the PPI in MINDS:</a:t>
            </a:r>
          </a:p>
          <a:p>
            <a:pPr marL="0" indent="0">
              <a:buNone/>
            </a:pPr>
            <a:r>
              <a:rPr lang="en-GB" sz="2200" dirty="0"/>
              <a:t> </a:t>
            </a:r>
          </a:p>
          <a:p>
            <a:pPr marL="0" indent="0">
              <a:buNone/>
            </a:pPr>
            <a:r>
              <a:rPr lang="en-GB" sz="2200" b="1" dirty="0"/>
              <a:t>Activities included:</a:t>
            </a:r>
          </a:p>
          <a:p>
            <a:r>
              <a:rPr lang="en-GB" sz="2200" dirty="0"/>
              <a:t>Interviews with LEAG members, academics and co-leads</a:t>
            </a:r>
          </a:p>
          <a:p>
            <a:r>
              <a:rPr lang="en-GB" sz="2200" dirty="0"/>
              <a:t>Written responses to a questionnaire </a:t>
            </a:r>
          </a:p>
          <a:p>
            <a:r>
              <a:rPr lang="en-GB" sz="2200" dirty="0"/>
              <a:t>In-person PPI creative shared learning day</a:t>
            </a:r>
          </a:p>
          <a:p>
            <a:endParaRPr lang="en-GB" dirty="0"/>
          </a:p>
        </p:txBody>
      </p:sp>
    </p:spTree>
    <p:extLst>
      <p:ext uri="{BB962C8B-B14F-4D97-AF65-F5344CB8AC3E}">
        <p14:creationId xmlns:p14="http://schemas.microsoft.com/office/powerpoint/2010/main" val="217385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with text and images&#10;&#10;Description automatically generated with medium confidence">
            <a:extLst>
              <a:ext uri="{FF2B5EF4-FFF2-40B4-BE49-F238E27FC236}">
                <a16:creationId xmlns:a16="http://schemas.microsoft.com/office/drawing/2014/main" id="{40D75B6B-626D-1B27-11BD-EA188A4F14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8193" y="731956"/>
            <a:ext cx="8616875" cy="5413671"/>
          </a:xfrm>
        </p:spPr>
      </p:pic>
    </p:spTree>
    <p:extLst>
      <p:ext uri="{BB962C8B-B14F-4D97-AF65-F5344CB8AC3E}">
        <p14:creationId xmlns:p14="http://schemas.microsoft.com/office/powerpoint/2010/main" val="8083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598F-0F7C-A50D-13A3-05D55FD05E21}"/>
              </a:ext>
            </a:extLst>
          </p:cNvPr>
          <p:cNvSpPr>
            <a:spLocks noGrp="1"/>
          </p:cNvSpPr>
          <p:nvPr>
            <p:ph type="title"/>
          </p:nvPr>
        </p:nvSpPr>
        <p:spPr/>
        <p:txBody>
          <a:bodyPr/>
          <a:lstStyle/>
          <a:p>
            <a:r>
              <a:rPr lang="en-GB" dirty="0"/>
              <a:t>Themes emerging</a:t>
            </a:r>
          </a:p>
        </p:txBody>
      </p:sp>
      <p:sp>
        <p:nvSpPr>
          <p:cNvPr id="3" name="Content Placeholder 2">
            <a:extLst>
              <a:ext uri="{FF2B5EF4-FFF2-40B4-BE49-F238E27FC236}">
                <a16:creationId xmlns:a16="http://schemas.microsoft.com/office/drawing/2014/main" id="{F49E1076-3043-757F-D19E-41FC864AB121}"/>
              </a:ext>
            </a:extLst>
          </p:cNvPr>
          <p:cNvSpPr>
            <a:spLocks noGrp="1"/>
          </p:cNvSpPr>
          <p:nvPr>
            <p:ph idx="1"/>
          </p:nvPr>
        </p:nvSpPr>
        <p:spPr>
          <a:xfrm>
            <a:off x="700634" y="1809819"/>
            <a:ext cx="10691265" cy="3739896"/>
          </a:xfrm>
        </p:spPr>
        <p:txBody>
          <a:bodyPr>
            <a:noAutofit/>
          </a:bodyPr>
          <a:lstStyle/>
          <a:p>
            <a:r>
              <a:rPr lang="en-GB" sz="2200" dirty="0"/>
              <a:t>Coproduction positives included coming together, on a journey, feeling of empowerment, ‘love working with like-minded people’, passionate, your voice being heard, having equal value. </a:t>
            </a:r>
          </a:p>
          <a:p>
            <a:r>
              <a:rPr lang="en-GB" sz="2200" dirty="0"/>
              <a:t>Coproduction changed throughout the study and was different in different work packages. WP2 was felt to be closer to the concept of co-production.  </a:t>
            </a:r>
          </a:p>
          <a:p>
            <a:r>
              <a:rPr lang="en-GB" sz="2200" dirty="0"/>
              <a:t>It was felt that more time could have been taken at the start to establish a shared vision and the coproduction approach</a:t>
            </a:r>
          </a:p>
          <a:p>
            <a:r>
              <a:rPr lang="en-GB" sz="2200" dirty="0"/>
              <a:t>The LEAG was felt to be less involved overall than other elements of the project (such as leadership and lived experience researcher involvement) and was positioned by some participants at the information level of the co-production ladder</a:t>
            </a:r>
          </a:p>
          <a:p>
            <a:endParaRPr lang="en-GB" sz="2200" dirty="0"/>
          </a:p>
        </p:txBody>
      </p:sp>
    </p:spTree>
    <p:extLst>
      <p:ext uri="{BB962C8B-B14F-4D97-AF65-F5344CB8AC3E}">
        <p14:creationId xmlns:p14="http://schemas.microsoft.com/office/powerpoint/2010/main" val="2061823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B86E-5B56-EC50-18D2-E37F0B922EDE}"/>
              </a:ext>
            </a:extLst>
          </p:cNvPr>
          <p:cNvSpPr>
            <a:spLocks noGrp="1"/>
          </p:cNvSpPr>
          <p:nvPr>
            <p:ph type="title"/>
          </p:nvPr>
        </p:nvSpPr>
        <p:spPr/>
        <p:txBody>
          <a:bodyPr/>
          <a:lstStyle/>
          <a:p>
            <a:r>
              <a:rPr lang="en-GB" dirty="0" err="1"/>
              <a:t>reccomendations</a:t>
            </a:r>
            <a:endParaRPr lang="en-GB" dirty="0"/>
          </a:p>
        </p:txBody>
      </p:sp>
      <p:sp>
        <p:nvSpPr>
          <p:cNvPr id="3" name="Content Placeholder 2">
            <a:extLst>
              <a:ext uri="{FF2B5EF4-FFF2-40B4-BE49-F238E27FC236}">
                <a16:creationId xmlns:a16="http://schemas.microsoft.com/office/drawing/2014/main" id="{12854F0D-49CE-C87D-BF49-7A305FADB74F}"/>
              </a:ext>
            </a:extLst>
          </p:cNvPr>
          <p:cNvSpPr>
            <a:spLocks noGrp="1"/>
          </p:cNvSpPr>
          <p:nvPr>
            <p:ph idx="1"/>
          </p:nvPr>
        </p:nvSpPr>
        <p:spPr/>
        <p:txBody>
          <a:bodyPr/>
          <a:lstStyle/>
          <a:p>
            <a:r>
              <a:rPr lang="en-GB" sz="2200" dirty="0"/>
              <a:t>Build in support for everyone from the start.</a:t>
            </a:r>
          </a:p>
          <a:p>
            <a:r>
              <a:rPr lang="en-GB" sz="2200" dirty="0"/>
              <a:t>Appreciate each other’s expertise – co-production is about bringing together many different experiences and types of expertise.</a:t>
            </a:r>
          </a:p>
          <a:p>
            <a:r>
              <a:rPr lang="en-GB" sz="2200" dirty="0"/>
              <a:t>NIHR to build the infrastructure and governance to support PPI in more practical ways, that ensure researchers are rewarded for doing PPI</a:t>
            </a:r>
          </a:p>
          <a:p>
            <a:r>
              <a:rPr lang="en-GB" sz="2200" dirty="0"/>
              <a:t>Keep reviewing co-production throughout the project – don’t leave it until the end</a:t>
            </a:r>
          </a:p>
          <a:p>
            <a:r>
              <a:rPr lang="en-GB" sz="2200" dirty="0"/>
              <a:t>Ensure or build a shared vision from the start</a:t>
            </a:r>
          </a:p>
          <a:p>
            <a:endParaRPr lang="en-GB" dirty="0"/>
          </a:p>
        </p:txBody>
      </p:sp>
    </p:spTree>
    <p:extLst>
      <p:ext uri="{BB962C8B-B14F-4D97-AF65-F5344CB8AC3E}">
        <p14:creationId xmlns:p14="http://schemas.microsoft.com/office/powerpoint/2010/main" val="85678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925D-1098-5E87-843D-C116C28CEDC0}"/>
              </a:ext>
            </a:extLst>
          </p:cNvPr>
          <p:cNvSpPr>
            <a:spLocks noGrp="1"/>
          </p:cNvSpPr>
          <p:nvPr>
            <p:ph type="title"/>
          </p:nvPr>
        </p:nvSpPr>
        <p:spPr/>
        <p:txBody>
          <a:bodyPr/>
          <a:lstStyle/>
          <a:p>
            <a:r>
              <a:rPr lang="en-GB" dirty="0" err="1"/>
              <a:t>ImmunoMind</a:t>
            </a:r>
            <a:endParaRPr lang="en-GB" dirty="0"/>
          </a:p>
        </p:txBody>
      </p:sp>
      <p:sp>
        <p:nvSpPr>
          <p:cNvPr id="3" name="Content Placeholder 2">
            <a:extLst>
              <a:ext uri="{FF2B5EF4-FFF2-40B4-BE49-F238E27FC236}">
                <a16:creationId xmlns:a16="http://schemas.microsoft.com/office/drawing/2014/main" id="{FBE2027B-70B0-44E4-0132-F1EE46285413}"/>
              </a:ext>
            </a:extLst>
          </p:cNvPr>
          <p:cNvSpPr>
            <a:spLocks noGrp="1"/>
          </p:cNvSpPr>
          <p:nvPr>
            <p:ph idx="1"/>
          </p:nvPr>
        </p:nvSpPr>
        <p:spPr>
          <a:xfrm>
            <a:off x="700635" y="2158746"/>
            <a:ext cx="10691265" cy="3739896"/>
          </a:xfrm>
        </p:spPr>
        <p:txBody>
          <a:bodyPr>
            <a:normAutofit/>
          </a:bodyPr>
          <a:lstStyle/>
          <a:p>
            <a:pPr marL="0" indent="0">
              <a:buNone/>
            </a:pPr>
            <a:r>
              <a:rPr lang="en-GB" sz="2200" dirty="0" err="1"/>
              <a:t>ImmunoMind</a:t>
            </a:r>
            <a:r>
              <a:rPr lang="en-GB" sz="2200" dirty="0"/>
              <a:t> is one of the six Mental Health Platform hubs: </a:t>
            </a:r>
            <a:r>
              <a:rPr lang="en-GB" sz="2200" dirty="0">
                <a:hlinkClick r:id="rId2"/>
              </a:rPr>
              <a:t>https://www.mentalhealthplatform.ac.uk/</a:t>
            </a:r>
            <a:r>
              <a:rPr lang="en-GB" sz="2200" dirty="0"/>
              <a:t>  </a:t>
            </a:r>
          </a:p>
          <a:p>
            <a:pPr marL="0" indent="0">
              <a:buNone/>
            </a:pPr>
            <a:endParaRPr lang="en-GB" sz="2200" dirty="0"/>
          </a:p>
          <a:p>
            <a:pPr marL="0" indent="0">
              <a:buNone/>
            </a:pPr>
            <a:r>
              <a:rPr lang="en-GB" sz="2200" b="1" dirty="0"/>
              <a:t>Aims:</a:t>
            </a:r>
          </a:p>
          <a:p>
            <a:pPr marL="0" indent="0">
              <a:buNone/>
            </a:pPr>
            <a:r>
              <a:rPr lang="en-GB" sz="2200" dirty="0"/>
              <a:t>The hub aims to find causal pathways by which immune and metabolic factors lead to severe mental illness, forming a basis for new, personalised therapeutics that are precisely matched to the patients most likely to benefit.</a:t>
            </a:r>
          </a:p>
        </p:txBody>
      </p:sp>
    </p:spTree>
    <p:extLst>
      <p:ext uri="{BB962C8B-B14F-4D97-AF65-F5344CB8AC3E}">
        <p14:creationId xmlns:p14="http://schemas.microsoft.com/office/powerpoint/2010/main" val="416251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F02-BACA-FADD-725C-56538D7A1E9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A85A6F6-15F0-4EC9-89D0-5FD849479B4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52B4E26-2E4D-6769-CB52-04BD605939A4}"/>
              </a:ext>
            </a:extLst>
          </p:cNvPr>
          <p:cNvPicPr>
            <a:picLocks noChangeAspect="1"/>
          </p:cNvPicPr>
          <p:nvPr/>
        </p:nvPicPr>
        <p:blipFill>
          <a:blip r:embed="rId2"/>
          <a:stretch>
            <a:fillRect/>
          </a:stretch>
        </p:blipFill>
        <p:spPr>
          <a:xfrm>
            <a:off x="375367" y="0"/>
            <a:ext cx="11126697" cy="6858000"/>
          </a:xfrm>
          <a:prstGeom prst="rect">
            <a:avLst/>
          </a:prstGeom>
        </p:spPr>
      </p:pic>
    </p:spTree>
    <p:extLst>
      <p:ext uri="{BB962C8B-B14F-4D97-AF65-F5344CB8AC3E}">
        <p14:creationId xmlns:p14="http://schemas.microsoft.com/office/powerpoint/2010/main" val="408283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DD5D-D67F-7425-CD54-55B781C46D2E}"/>
              </a:ext>
            </a:extLst>
          </p:cNvPr>
          <p:cNvSpPr>
            <a:spLocks noGrp="1"/>
          </p:cNvSpPr>
          <p:nvPr>
            <p:ph type="title"/>
          </p:nvPr>
        </p:nvSpPr>
        <p:spPr/>
        <p:txBody>
          <a:bodyPr>
            <a:normAutofit fontScale="90000"/>
          </a:bodyPr>
          <a:lstStyle/>
          <a:p>
            <a:r>
              <a:rPr lang="en-GB" sz="4000" dirty="0">
                <a:effectLst/>
                <a:latin typeface="Calibri" panose="020F0502020204030204" pitchFamily="34" charset="0"/>
                <a:ea typeface="Aptos" panose="020B0004020202020204" pitchFamily="34" charset="0"/>
                <a:cs typeface="Times New Roman" panose="02020603050405020304" pitchFamily="18" charset="0"/>
              </a:rPr>
              <a:t>Coproducing improved mental health acute inpatient discharge using a Systems Approach</a:t>
            </a:r>
            <a:endParaRPr lang="en-GB" dirty="0"/>
          </a:p>
        </p:txBody>
      </p:sp>
      <p:pic>
        <p:nvPicPr>
          <p:cNvPr id="5" name="Content Placeholder 4">
            <a:extLst>
              <a:ext uri="{FF2B5EF4-FFF2-40B4-BE49-F238E27FC236}">
                <a16:creationId xmlns:a16="http://schemas.microsoft.com/office/drawing/2014/main" id="{BA4DB097-C88E-CF27-32E5-0A34FFBA124B}"/>
              </a:ext>
            </a:extLst>
          </p:cNvPr>
          <p:cNvPicPr>
            <a:picLocks noGrp="1" noChangeAspect="1"/>
          </p:cNvPicPr>
          <p:nvPr>
            <p:ph idx="1"/>
          </p:nvPr>
        </p:nvPicPr>
        <p:blipFill>
          <a:blip r:embed="rId2"/>
          <a:stretch>
            <a:fillRect/>
          </a:stretch>
        </p:blipFill>
        <p:spPr>
          <a:xfrm>
            <a:off x="1083216" y="2221992"/>
            <a:ext cx="9690738" cy="4338637"/>
          </a:xfrm>
        </p:spPr>
      </p:pic>
    </p:spTree>
    <p:extLst>
      <p:ext uri="{BB962C8B-B14F-4D97-AF65-F5344CB8AC3E}">
        <p14:creationId xmlns:p14="http://schemas.microsoft.com/office/powerpoint/2010/main" val="180292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1D13-F7F2-DE9D-0BF4-7C20A38DAB2F}"/>
              </a:ext>
            </a:extLst>
          </p:cNvPr>
          <p:cNvSpPr>
            <a:spLocks noGrp="1"/>
          </p:cNvSpPr>
          <p:nvPr>
            <p:ph type="title"/>
          </p:nvPr>
        </p:nvSpPr>
        <p:spPr>
          <a:xfrm>
            <a:off x="700635" y="914400"/>
            <a:ext cx="10691265" cy="1170039"/>
          </a:xfrm>
        </p:spPr>
        <p:txBody>
          <a:bodyPr/>
          <a:lstStyle/>
          <a:p>
            <a:r>
              <a:rPr lang="en-GB" dirty="0" err="1"/>
              <a:t>IMMunomind</a:t>
            </a:r>
            <a:r>
              <a:rPr lang="en-GB" dirty="0"/>
              <a:t> coproduction council </a:t>
            </a:r>
          </a:p>
        </p:txBody>
      </p:sp>
      <p:sp>
        <p:nvSpPr>
          <p:cNvPr id="3" name="Content Placeholder 2">
            <a:extLst>
              <a:ext uri="{FF2B5EF4-FFF2-40B4-BE49-F238E27FC236}">
                <a16:creationId xmlns:a16="http://schemas.microsoft.com/office/drawing/2014/main" id="{86B89A1F-A384-0F51-5BE5-9820B48A1926}"/>
              </a:ext>
            </a:extLst>
          </p:cNvPr>
          <p:cNvSpPr>
            <a:spLocks noGrp="1"/>
          </p:cNvSpPr>
          <p:nvPr>
            <p:ph idx="1"/>
          </p:nvPr>
        </p:nvSpPr>
        <p:spPr>
          <a:xfrm>
            <a:off x="700634" y="1986018"/>
            <a:ext cx="10691265" cy="3739896"/>
          </a:xfrm>
        </p:spPr>
        <p:txBody>
          <a:bodyPr>
            <a:normAutofit lnSpcReduction="10000"/>
          </a:bodyPr>
          <a:lstStyle/>
          <a:p>
            <a:r>
              <a:rPr lang="en-GB" sz="2200" dirty="0"/>
              <a:t>Work in equal partnership with scientists and researchers to coproduce three co-led therapeutic personalisation projects with the dedicated teams</a:t>
            </a:r>
          </a:p>
          <a:p>
            <a:r>
              <a:rPr lang="en-GB" sz="2200" dirty="0"/>
              <a:t>Bring diverse experiences and expertise to the programme</a:t>
            </a:r>
          </a:p>
          <a:p>
            <a:r>
              <a:rPr lang="en-GB" sz="2200" dirty="0"/>
              <a:t>Ensure that the programme's outcomes are relevant and useful to patients and the public by rigorously examining and/or challenging research outputs for the benefit of patients</a:t>
            </a:r>
          </a:p>
          <a:p>
            <a:r>
              <a:rPr lang="en-GB" sz="2200" dirty="0"/>
              <a:t>Efficiently manage the PPI budget </a:t>
            </a:r>
          </a:p>
          <a:p>
            <a:r>
              <a:rPr lang="en-GB" sz="2200" dirty="0"/>
              <a:t>Ensure information is updated, accessible and tailored to the needs of patients and the public. </a:t>
            </a:r>
          </a:p>
          <a:p>
            <a:endParaRPr lang="en-GB" b="1" dirty="0"/>
          </a:p>
          <a:p>
            <a:endParaRPr lang="en-GB" b="1" dirty="0"/>
          </a:p>
          <a:p>
            <a:endParaRPr lang="en-GB" b="1" dirty="0"/>
          </a:p>
        </p:txBody>
      </p:sp>
    </p:spTree>
    <p:extLst>
      <p:ext uri="{BB962C8B-B14F-4D97-AF65-F5344CB8AC3E}">
        <p14:creationId xmlns:p14="http://schemas.microsoft.com/office/powerpoint/2010/main" val="120095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1D13-F7F2-DE9D-0BF4-7C20A38DAB2F}"/>
              </a:ext>
            </a:extLst>
          </p:cNvPr>
          <p:cNvSpPr>
            <a:spLocks noGrp="1"/>
          </p:cNvSpPr>
          <p:nvPr>
            <p:ph type="title"/>
          </p:nvPr>
        </p:nvSpPr>
        <p:spPr>
          <a:xfrm>
            <a:off x="700635" y="914400"/>
            <a:ext cx="10691265" cy="1170039"/>
          </a:xfrm>
        </p:spPr>
        <p:txBody>
          <a:bodyPr>
            <a:normAutofit/>
          </a:bodyPr>
          <a:lstStyle/>
          <a:p>
            <a:r>
              <a:rPr lang="en-GB" dirty="0"/>
              <a:t>Coproduction Council Budget Allocation</a:t>
            </a:r>
          </a:p>
        </p:txBody>
      </p:sp>
      <p:graphicFrame>
        <p:nvGraphicFramePr>
          <p:cNvPr id="5" name="Table 4">
            <a:extLst>
              <a:ext uri="{FF2B5EF4-FFF2-40B4-BE49-F238E27FC236}">
                <a16:creationId xmlns:a16="http://schemas.microsoft.com/office/drawing/2014/main" id="{2EF60C57-D819-BA40-D5C7-4F64D0784C6F}"/>
              </a:ext>
            </a:extLst>
          </p:cNvPr>
          <p:cNvGraphicFramePr>
            <a:graphicFrameLocks noGrp="1"/>
          </p:cNvGraphicFramePr>
          <p:nvPr>
            <p:extLst>
              <p:ext uri="{D42A27DB-BD31-4B8C-83A1-F6EECF244321}">
                <p14:modId xmlns:p14="http://schemas.microsoft.com/office/powerpoint/2010/main" val="2890520961"/>
              </p:ext>
            </p:extLst>
          </p:nvPr>
        </p:nvGraphicFramePr>
        <p:xfrm>
          <a:off x="1514011" y="2084439"/>
          <a:ext cx="9588097" cy="3508741"/>
        </p:xfrm>
        <a:graphic>
          <a:graphicData uri="http://schemas.openxmlformats.org/drawingml/2006/table">
            <a:tbl>
              <a:tblPr firstRow="1" bandRow="1">
                <a:tableStyleId>{2D5ABB26-0587-4C30-8999-92F81FD0307C}</a:tableStyleId>
              </a:tblPr>
              <a:tblGrid>
                <a:gridCol w="4988389">
                  <a:extLst>
                    <a:ext uri="{9D8B030D-6E8A-4147-A177-3AD203B41FA5}">
                      <a16:colId xmlns:a16="http://schemas.microsoft.com/office/drawing/2014/main" val="435802879"/>
                    </a:ext>
                  </a:extLst>
                </a:gridCol>
                <a:gridCol w="4599708">
                  <a:extLst>
                    <a:ext uri="{9D8B030D-6E8A-4147-A177-3AD203B41FA5}">
                      <a16:colId xmlns:a16="http://schemas.microsoft.com/office/drawing/2014/main" val="1824563665"/>
                    </a:ext>
                  </a:extLst>
                </a:gridCol>
              </a:tblGrid>
              <a:tr h="394427">
                <a:tc>
                  <a:txBody>
                    <a:bodyPr/>
                    <a:lstStyle/>
                    <a:p>
                      <a:pPr marL="0" algn="l" defTabSz="914400" rtl="0" eaLnBrk="1" latinLnBrk="0" hangingPunct="1">
                        <a:lnSpc>
                          <a:spcPct val="107000"/>
                        </a:lnSpc>
                        <a:spcAft>
                          <a:spcPts val="800"/>
                        </a:spcAft>
                      </a:pPr>
                      <a:r>
                        <a:rPr lang="en-GB" sz="2000" kern="100" dirty="0">
                          <a:solidFill>
                            <a:schemeClr val="dk1"/>
                          </a:solidFill>
                          <a:effectLst/>
                        </a:rPr>
                        <a:t>Research forums/Council meetings</a:t>
                      </a:r>
                      <a:endParaRPr lang="en-GB" sz="2000" kern="100" dirty="0">
                        <a:solidFill>
                          <a:schemeClr val="dk1"/>
                        </a:solidFill>
                        <a:effectLst/>
                        <a:latin typeface="Calisto MT" panose="02040603050505030304" pitchFamily="18" charset="0"/>
                        <a:ea typeface="Aptos" panose="020B0004020202020204" pitchFamily="34" charset="0"/>
                        <a:cs typeface="Cascadia Mono" panose="020B0609020000020004" pitchFamily="49" charset="0"/>
                      </a:endParaRPr>
                    </a:p>
                  </a:txBody>
                  <a:tcPr marL="68580" marR="68580" marT="0" marB="0"/>
                </a:tc>
                <a:tc>
                  <a:txBody>
                    <a:bodyPr/>
                    <a:lstStyle/>
                    <a:p>
                      <a:pPr marL="0" algn="l" defTabSz="914400" rtl="0" eaLnBrk="1" latinLnBrk="0" hangingPunct="1">
                        <a:lnSpc>
                          <a:spcPct val="107000"/>
                        </a:lnSpc>
                        <a:spcAft>
                          <a:spcPts val="800"/>
                        </a:spcAft>
                      </a:pPr>
                      <a:r>
                        <a:rPr lang="en-GB" sz="2000" kern="100" dirty="0">
                          <a:solidFill>
                            <a:schemeClr val="dk1"/>
                          </a:solidFill>
                          <a:effectLst/>
                        </a:rPr>
                        <a:t>Training and development </a:t>
                      </a:r>
                      <a:endParaRPr lang="en-GB" sz="2000" kern="100" dirty="0">
                        <a:solidFill>
                          <a:schemeClr val="dk1"/>
                        </a:solidFill>
                        <a:effectLst/>
                        <a:latin typeface="Calisto MT" panose="02040603050505030304" pitchFamily="18" charset="0"/>
                        <a:ea typeface="Aptos" panose="020B0004020202020204" pitchFamily="34" charset="0"/>
                        <a:cs typeface="Cascadia Mono" panose="020B0609020000020004" pitchFamily="49" charset="0"/>
                      </a:endParaRPr>
                    </a:p>
                  </a:txBody>
                  <a:tcPr marL="68580" marR="68580" marT="0" marB="0"/>
                </a:tc>
                <a:extLst>
                  <a:ext uri="{0D108BD9-81ED-4DB2-BD59-A6C34878D82A}">
                    <a16:rowId xmlns:a16="http://schemas.microsoft.com/office/drawing/2014/main" val="3101736845"/>
                  </a:ext>
                </a:extLst>
              </a:tr>
              <a:tr h="444902">
                <a:tc>
                  <a:txBody>
                    <a:bodyPr/>
                    <a:lstStyle/>
                    <a:p>
                      <a:pPr>
                        <a:lnSpc>
                          <a:spcPct val="107000"/>
                        </a:lnSpc>
                        <a:spcAft>
                          <a:spcPts val="800"/>
                        </a:spcAft>
                      </a:pPr>
                      <a:r>
                        <a:rPr lang="en-GB" sz="2000" kern="100" dirty="0">
                          <a:effectLst/>
                        </a:rPr>
                        <a:t>Impact and evaluation </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dirty="0">
                          <a:effectLst/>
                        </a:rPr>
                        <a:t>Budget planning</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2479304"/>
                  </a:ext>
                </a:extLst>
              </a:tr>
              <a:tr h="444902">
                <a:tc>
                  <a:txBody>
                    <a:bodyPr/>
                    <a:lstStyle/>
                    <a:p>
                      <a:pPr>
                        <a:lnSpc>
                          <a:spcPct val="107000"/>
                        </a:lnSpc>
                        <a:spcAft>
                          <a:spcPts val="800"/>
                        </a:spcAft>
                      </a:pPr>
                      <a:r>
                        <a:rPr lang="en-GB" sz="2000" kern="100" dirty="0">
                          <a:effectLst/>
                        </a:rPr>
                        <a:t>Gameplay co-led project </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dirty="0">
                          <a:effectLst/>
                        </a:rPr>
                        <a:t>Meeting planning </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0695441"/>
                  </a:ext>
                </a:extLst>
              </a:tr>
              <a:tr h="444902">
                <a:tc>
                  <a:txBody>
                    <a:bodyPr/>
                    <a:lstStyle/>
                    <a:p>
                      <a:pPr>
                        <a:lnSpc>
                          <a:spcPct val="107000"/>
                        </a:lnSpc>
                        <a:spcAft>
                          <a:spcPts val="800"/>
                        </a:spcAft>
                      </a:pPr>
                      <a:r>
                        <a:rPr lang="en-GB" sz="2000" kern="100" dirty="0">
                          <a:effectLst/>
                        </a:rPr>
                        <a:t>Lifestyle factors co-led project </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dirty="0">
                          <a:effectLst/>
                        </a:rPr>
                        <a:t>Knowledge exchange planning </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2344222"/>
                  </a:ext>
                </a:extLst>
              </a:tr>
              <a:tr h="444902">
                <a:tc>
                  <a:txBody>
                    <a:bodyPr/>
                    <a:lstStyle/>
                    <a:p>
                      <a:pPr>
                        <a:lnSpc>
                          <a:spcPct val="107000"/>
                        </a:lnSpc>
                        <a:spcAft>
                          <a:spcPts val="800"/>
                        </a:spcAft>
                      </a:pPr>
                      <a:r>
                        <a:rPr lang="en-GB" sz="2000" kern="100" dirty="0">
                          <a:effectLst/>
                        </a:rPr>
                        <a:t>Predicting co-occurrence co-led project </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dirty="0">
                          <a:effectLst/>
                        </a:rPr>
                        <a:t>Get to know you planning </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263755"/>
                  </a:ext>
                </a:extLst>
              </a:tr>
              <a:tr h="444902">
                <a:tc>
                  <a:txBody>
                    <a:bodyPr/>
                    <a:lstStyle/>
                    <a:p>
                      <a:pPr>
                        <a:lnSpc>
                          <a:spcPct val="107000"/>
                        </a:lnSpc>
                        <a:spcAft>
                          <a:spcPts val="800"/>
                        </a:spcAft>
                      </a:pPr>
                      <a:r>
                        <a:rPr lang="en-GB" sz="2000" kern="100" dirty="0">
                          <a:effectLst/>
                        </a:rPr>
                        <a:t>Website</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dirty="0">
                          <a:effectLst/>
                        </a:rPr>
                        <a:t>Papers and blogs </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1050205"/>
                  </a:ext>
                </a:extLst>
              </a:tr>
              <a:tr h="444902">
                <a:tc>
                  <a:txBody>
                    <a:bodyPr/>
                    <a:lstStyle/>
                    <a:p>
                      <a:pPr>
                        <a:lnSpc>
                          <a:spcPct val="107000"/>
                        </a:lnSpc>
                        <a:spcAft>
                          <a:spcPts val="800"/>
                        </a:spcAft>
                      </a:pPr>
                      <a:r>
                        <a:rPr lang="en-GB" sz="2000" kern="100">
                          <a:effectLst/>
                        </a:rPr>
                        <a:t>In-person meetings plus travel </a:t>
                      </a:r>
                      <a:endParaRPr lang="en-GB" sz="20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dirty="0">
                          <a:effectLst/>
                        </a:rPr>
                        <a:t>NIHR uplift </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8323318"/>
                  </a:ext>
                </a:extLst>
              </a:tr>
              <a:tr h="444902">
                <a:tc>
                  <a:txBody>
                    <a:bodyPr/>
                    <a:lstStyle/>
                    <a:p>
                      <a:pPr>
                        <a:lnSpc>
                          <a:spcPct val="107000"/>
                        </a:lnSpc>
                        <a:spcAft>
                          <a:spcPts val="800"/>
                        </a:spcAft>
                      </a:pPr>
                      <a:r>
                        <a:rPr lang="en-GB" sz="2000" kern="100" dirty="0">
                          <a:effectLst/>
                        </a:rPr>
                        <a:t>Dissemination e.g. infographic</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dirty="0">
                          <a:effectLst/>
                        </a:rPr>
                        <a:t>Contingency </a:t>
                      </a: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2448680"/>
                  </a:ext>
                </a:extLst>
              </a:tr>
            </a:tbl>
          </a:graphicData>
        </a:graphic>
      </p:graphicFrame>
    </p:spTree>
    <p:extLst>
      <p:ext uri="{BB962C8B-B14F-4D97-AF65-F5344CB8AC3E}">
        <p14:creationId xmlns:p14="http://schemas.microsoft.com/office/powerpoint/2010/main" val="16441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F55D-CDDD-543F-45CB-D5886D3F8177}"/>
              </a:ext>
            </a:extLst>
          </p:cNvPr>
          <p:cNvSpPr>
            <a:spLocks noGrp="1"/>
          </p:cNvSpPr>
          <p:nvPr>
            <p:ph type="title"/>
          </p:nvPr>
        </p:nvSpPr>
        <p:spPr/>
        <p:txBody>
          <a:bodyPr/>
          <a:lstStyle/>
          <a:p>
            <a:r>
              <a:rPr lang="en-GB" dirty="0"/>
              <a:t>For debate and Discussion</a:t>
            </a:r>
          </a:p>
        </p:txBody>
      </p:sp>
      <p:sp>
        <p:nvSpPr>
          <p:cNvPr id="3" name="Content Placeholder 2">
            <a:extLst>
              <a:ext uri="{FF2B5EF4-FFF2-40B4-BE49-F238E27FC236}">
                <a16:creationId xmlns:a16="http://schemas.microsoft.com/office/drawing/2014/main" id="{B9F0AA4E-2B2C-2130-6DB2-0A18D299A621}"/>
              </a:ext>
            </a:extLst>
          </p:cNvPr>
          <p:cNvSpPr>
            <a:spLocks noGrp="1"/>
          </p:cNvSpPr>
          <p:nvPr>
            <p:ph idx="1"/>
          </p:nvPr>
        </p:nvSpPr>
        <p:spPr>
          <a:xfrm>
            <a:off x="700635" y="2402745"/>
            <a:ext cx="10691265" cy="3739896"/>
          </a:xfrm>
        </p:spPr>
        <p:txBody>
          <a:bodyPr/>
          <a:lstStyle/>
          <a:p>
            <a:r>
              <a:rPr lang="en-GB" sz="2200" dirty="0"/>
              <a:t>How do you genuinely involve experts by experience with no or little research experience in highly complex or technical research? </a:t>
            </a:r>
          </a:p>
          <a:p>
            <a:r>
              <a:rPr lang="en-GB" sz="2200" dirty="0"/>
              <a:t>Do you believe authentic coproduction can be achieved in research? If not, what are the biggest barriers </a:t>
            </a:r>
          </a:p>
          <a:p>
            <a:r>
              <a:rPr lang="en-GB" sz="2200" dirty="0"/>
              <a:t>Would you or do you coproduce research with people with lived experience? If yes, how would you, or are you, promoting equal partnership working?</a:t>
            </a:r>
            <a:endParaRPr lang="en-GB" dirty="0"/>
          </a:p>
        </p:txBody>
      </p:sp>
    </p:spTree>
    <p:extLst>
      <p:ext uri="{BB962C8B-B14F-4D97-AF65-F5344CB8AC3E}">
        <p14:creationId xmlns:p14="http://schemas.microsoft.com/office/powerpoint/2010/main" val="325002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8CD8-C9F5-D05D-C6D0-7FB00BA74712}"/>
              </a:ext>
            </a:extLst>
          </p:cNvPr>
          <p:cNvSpPr>
            <a:spLocks noGrp="1"/>
          </p:cNvSpPr>
          <p:nvPr>
            <p:ph type="title"/>
          </p:nvPr>
        </p:nvSpPr>
        <p:spPr/>
        <p:txBody>
          <a:bodyPr/>
          <a:lstStyle/>
          <a:p>
            <a:r>
              <a:rPr lang="en-GB" dirty="0"/>
              <a:t>Embedding Lived Experience in minds </a:t>
            </a:r>
          </a:p>
        </p:txBody>
      </p:sp>
      <p:sp>
        <p:nvSpPr>
          <p:cNvPr id="3" name="Content Placeholder 2">
            <a:extLst>
              <a:ext uri="{FF2B5EF4-FFF2-40B4-BE49-F238E27FC236}">
                <a16:creationId xmlns:a16="http://schemas.microsoft.com/office/drawing/2014/main" id="{16605662-1905-968B-99D0-5542B48AD6AD}"/>
              </a:ext>
            </a:extLst>
          </p:cNvPr>
          <p:cNvSpPr>
            <a:spLocks noGrp="1"/>
          </p:cNvSpPr>
          <p:nvPr>
            <p:ph idx="1"/>
          </p:nvPr>
        </p:nvSpPr>
        <p:spPr>
          <a:xfrm>
            <a:off x="700635" y="2094173"/>
            <a:ext cx="10691265" cy="3739896"/>
          </a:xfrm>
        </p:spPr>
        <p:txBody>
          <a:bodyPr>
            <a:normAutofit/>
          </a:bodyPr>
          <a:lstStyle/>
          <a:p>
            <a:r>
              <a:rPr lang="en-GB" sz="2200" dirty="0"/>
              <a:t>Conceived from lived experience</a:t>
            </a:r>
          </a:p>
          <a:p>
            <a:r>
              <a:rPr lang="en-GB" sz="2200" dirty="0"/>
              <a:t>Sarah Rae (lived experience) and Corinna Hackmann (NSFT) are Co-Chief Investigators</a:t>
            </a:r>
          </a:p>
          <a:p>
            <a:r>
              <a:rPr lang="en-GB" sz="2200" dirty="0"/>
              <a:t>Lived Experience Advisory Group (LEAG) includes 12 people with and without research experience  (4 meetings per year) </a:t>
            </a:r>
          </a:p>
          <a:p>
            <a:r>
              <a:rPr lang="en-GB" sz="2200" dirty="0"/>
              <a:t>Two members of the LEAG sit on the Study Steering Committee, one of whom is a Co-Chair</a:t>
            </a:r>
          </a:p>
          <a:p>
            <a:r>
              <a:rPr lang="en-GB" sz="2200" dirty="0"/>
              <a:t>Each work package is co-led by a researcher with lived experience of discharge.</a:t>
            </a:r>
          </a:p>
          <a:p>
            <a:endParaRPr lang="en-GB" dirty="0"/>
          </a:p>
        </p:txBody>
      </p:sp>
    </p:spTree>
    <p:extLst>
      <p:ext uri="{BB962C8B-B14F-4D97-AF65-F5344CB8AC3E}">
        <p14:creationId xmlns:p14="http://schemas.microsoft.com/office/powerpoint/2010/main" val="146789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2D5F-029A-7C93-5E61-4400B737C1C0}"/>
              </a:ext>
            </a:extLst>
          </p:cNvPr>
          <p:cNvSpPr>
            <a:spLocks noGrp="1"/>
          </p:cNvSpPr>
          <p:nvPr>
            <p:ph type="title"/>
          </p:nvPr>
        </p:nvSpPr>
        <p:spPr/>
        <p:txBody>
          <a:bodyPr>
            <a:normAutofit fontScale="90000"/>
          </a:bodyPr>
          <a:lstStyle/>
          <a:p>
            <a:r>
              <a:rPr lang="en-GB" dirty="0"/>
              <a:t>Working in a </a:t>
            </a:r>
            <a:r>
              <a:rPr lang="en-GB" dirty="0" err="1"/>
              <a:t>Coproductive</a:t>
            </a:r>
            <a:r>
              <a:rPr lang="en-GB" dirty="0"/>
              <a:t> space with the LEAG</a:t>
            </a:r>
          </a:p>
        </p:txBody>
      </p:sp>
      <p:sp>
        <p:nvSpPr>
          <p:cNvPr id="3" name="Content Placeholder 2">
            <a:extLst>
              <a:ext uri="{FF2B5EF4-FFF2-40B4-BE49-F238E27FC236}">
                <a16:creationId xmlns:a16="http://schemas.microsoft.com/office/drawing/2014/main" id="{344C8A38-1E40-B4DA-0951-FA5F9FF546A6}"/>
              </a:ext>
            </a:extLst>
          </p:cNvPr>
          <p:cNvSpPr>
            <a:spLocks noGrp="1" noRot="1" noMove="1" noResize="1" noEditPoints="1" noAdjustHandles="1" noChangeArrowheads="1" noChangeShapeType="1"/>
          </p:cNvSpPr>
          <p:nvPr>
            <p:ph idx="1"/>
          </p:nvPr>
        </p:nvSpPr>
        <p:spPr/>
        <p:txBody>
          <a:bodyPr>
            <a:noAutofit/>
          </a:bodyPr>
          <a:lstStyle/>
          <a:p>
            <a:r>
              <a:rPr lang="en-GB" dirty="0"/>
              <a:t>WP1, the LEAG completed a pilot interview to test out our topic guide, helped prioritise the topics for our topic guide, and reviewed our ethics application, PIS, and consent form for WP1. Individual LEAG members also joined researchers in analysis meetings,</a:t>
            </a:r>
          </a:p>
          <a:p>
            <a:r>
              <a:rPr lang="en-GB" dirty="0"/>
              <a:t>WP2 they collaborated with the team, influencing the structure and content of the co-design workshops, including attending the dummy run. The group was also actively involved in coproducing the Onwards Approach interventions, especially the discharge planner.  </a:t>
            </a:r>
          </a:p>
          <a:p>
            <a:r>
              <a:rPr lang="en-GB" dirty="0"/>
              <a:t>WP3, the LEAG contributed in multiple ways, including to the participant PIS and consent forms, refinement and finalisation of the Onwards Approach and had imaginative ideas about how the study findings could be disseminated more widely. They also suggested amendments to the evaluation questionnaires. </a:t>
            </a:r>
          </a:p>
          <a:p>
            <a:endParaRPr lang="en-GB" sz="2200" dirty="0"/>
          </a:p>
        </p:txBody>
      </p:sp>
    </p:spTree>
    <p:extLst>
      <p:ext uri="{BB962C8B-B14F-4D97-AF65-F5344CB8AC3E}">
        <p14:creationId xmlns:p14="http://schemas.microsoft.com/office/powerpoint/2010/main" val="317443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3EF4-16D9-A2B5-5D5E-8496D4DF8AE8}"/>
              </a:ext>
            </a:extLst>
          </p:cNvPr>
          <p:cNvSpPr>
            <a:spLocks noGrp="1"/>
          </p:cNvSpPr>
          <p:nvPr>
            <p:ph type="title"/>
          </p:nvPr>
        </p:nvSpPr>
        <p:spPr/>
        <p:txBody>
          <a:bodyPr/>
          <a:lstStyle/>
          <a:p>
            <a:r>
              <a:rPr lang="en-GB" dirty="0"/>
              <a:t>Coproduction Survey – LEAG Responses</a:t>
            </a:r>
          </a:p>
        </p:txBody>
      </p:sp>
      <p:pic>
        <p:nvPicPr>
          <p:cNvPr id="5" name="Content Placeholder 4">
            <a:extLst>
              <a:ext uri="{FF2B5EF4-FFF2-40B4-BE49-F238E27FC236}">
                <a16:creationId xmlns:a16="http://schemas.microsoft.com/office/drawing/2014/main" id="{EFE9AB52-8782-0273-05E8-1B594C5D5D26}"/>
              </a:ext>
            </a:extLst>
          </p:cNvPr>
          <p:cNvPicPr>
            <a:picLocks noGrp="1" noChangeAspect="1"/>
          </p:cNvPicPr>
          <p:nvPr>
            <p:ph idx="1"/>
          </p:nvPr>
        </p:nvPicPr>
        <p:blipFill>
          <a:blip r:embed="rId2"/>
          <a:stretch>
            <a:fillRect/>
          </a:stretch>
        </p:blipFill>
        <p:spPr>
          <a:xfrm>
            <a:off x="1395317" y="3985147"/>
            <a:ext cx="9169179" cy="2609314"/>
          </a:xfrm>
          <a:prstGeom prst="rect">
            <a:avLst/>
          </a:prstGeom>
        </p:spPr>
      </p:pic>
      <p:pic>
        <p:nvPicPr>
          <p:cNvPr id="4" name="Picture 3">
            <a:extLst>
              <a:ext uri="{FF2B5EF4-FFF2-40B4-BE49-F238E27FC236}">
                <a16:creationId xmlns:a16="http://schemas.microsoft.com/office/drawing/2014/main" id="{7E582745-F5CD-FFCD-F066-82ED6CCD1B31}"/>
              </a:ext>
            </a:extLst>
          </p:cNvPr>
          <p:cNvPicPr>
            <a:picLocks noChangeAspect="1"/>
          </p:cNvPicPr>
          <p:nvPr/>
        </p:nvPicPr>
        <p:blipFill>
          <a:blip r:embed="rId3"/>
          <a:stretch>
            <a:fillRect/>
          </a:stretch>
        </p:blipFill>
        <p:spPr>
          <a:xfrm>
            <a:off x="1527489" y="1568196"/>
            <a:ext cx="9037007" cy="2609314"/>
          </a:xfrm>
          <a:prstGeom prst="rect">
            <a:avLst/>
          </a:prstGeom>
        </p:spPr>
      </p:pic>
    </p:spTree>
    <p:extLst>
      <p:ext uri="{BB962C8B-B14F-4D97-AF65-F5344CB8AC3E}">
        <p14:creationId xmlns:p14="http://schemas.microsoft.com/office/powerpoint/2010/main" val="202560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010D-AE58-C3D2-FC95-F8F6BC303583}"/>
              </a:ext>
            </a:extLst>
          </p:cNvPr>
          <p:cNvSpPr>
            <a:spLocks noGrp="1"/>
          </p:cNvSpPr>
          <p:nvPr>
            <p:ph type="title"/>
          </p:nvPr>
        </p:nvSpPr>
        <p:spPr/>
        <p:txBody>
          <a:bodyPr/>
          <a:lstStyle/>
          <a:p>
            <a:r>
              <a:rPr lang="en-GB" dirty="0"/>
              <a:t>Coproduction Survey – LEAG Responses</a:t>
            </a:r>
          </a:p>
        </p:txBody>
      </p:sp>
      <p:pic>
        <p:nvPicPr>
          <p:cNvPr id="4" name="Content Placeholder 3">
            <a:extLst>
              <a:ext uri="{FF2B5EF4-FFF2-40B4-BE49-F238E27FC236}">
                <a16:creationId xmlns:a16="http://schemas.microsoft.com/office/drawing/2014/main" id="{A4B4FFCD-3547-764C-C8E0-A965CDB19005}"/>
              </a:ext>
            </a:extLst>
          </p:cNvPr>
          <p:cNvPicPr>
            <a:picLocks noGrp="1" noChangeAspect="1"/>
          </p:cNvPicPr>
          <p:nvPr>
            <p:ph idx="1"/>
          </p:nvPr>
        </p:nvPicPr>
        <p:blipFill>
          <a:blip r:embed="rId2"/>
          <a:stretch>
            <a:fillRect/>
          </a:stretch>
        </p:blipFill>
        <p:spPr>
          <a:xfrm>
            <a:off x="988963" y="1568196"/>
            <a:ext cx="9199661" cy="2700762"/>
          </a:xfrm>
          <a:prstGeom prst="rect">
            <a:avLst/>
          </a:prstGeom>
        </p:spPr>
      </p:pic>
      <p:pic>
        <p:nvPicPr>
          <p:cNvPr id="5" name="Picture 4">
            <a:extLst>
              <a:ext uri="{FF2B5EF4-FFF2-40B4-BE49-F238E27FC236}">
                <a16:creationId xmlns:a16="http://schemas.microsoft.com/office/drawing/2014/main" id="{DF791585-24FC-5F30-6860-5FE12E69F7E0}"/>
              </a:ext>
            </a:extLst>
          </p:cNvPr>
          <p:cNvPicPr>
            <a:picLocks noChangeAspect="1"/>
          </p:cNvPicPr>
          <p:nvPr/>
        </p:nvPicPr>
        <p:blipFill>
          <a:blip r:embed="rId3"/>
          <a:stretch>
            <a:fillRect/>
          </a:stretch>
        </p:blipFill>
        <p:spPr>
          <a:xfrm>
            <a:off x="988963" y="3947265"/>
            <a:ext cx="9199661" cy="2493480"/>
          </a:xfrm>
          <a:prstGeom prst="rect">
            <a:avLst/>
          </a:prstGeom>
        </p:spPr>
      </p:pic>
    </p:spTree>
    <p:extLst>
      <p:ext uri="{BB962C8B-B14F-4D97-AF65-F5344CB8AC3E}">
        <p14:creationId xmlns:p14="http://schemas.microsoft.com/office/powerpoint/2010/main" val="142740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87FF-F32B-5480-0D3C-32D2E2F81C0F}"/>
              </a:ext>
            </a:extLst>
          </p:cNvPr>
          <p:cNvSpPr>
            <a:spLocks noGrp="1"/>
          </p:cNvSpPr>
          <p:nvPr>
            <p:ph type="title"/>
          </p:nvPr>
        </p:nvSpPr>
        <p:spPr/>
        <p:txBody>
          <a:bodyPr/>
          <a:lstStyle/>
          <a:p>
            <a:r>
              <a:rPr lang="en-GB" dirty="0"/>
              <a:t>Coproduction Survey – LEAG Responses</a:t>
            </a:r>
          </a:p>
        </p:txBody>
      </p:sp>
      <p:pic>
        <p:nvPicPr>
          <p:cNvPr id="5" name="Content Placeholder 4">
            <a:extLst>
              <a:ext uri="{FF2B5EF4-FFF2-40B4-BE49-F238E27FC236}">
                <a16:creationId xmlns:a16="http://schemas.microsoft.com/office/drawing/2014/main" id="{04D5C68A-ED76-2602-C460-C2EDC21365BA}"/>
              </a:ext>
            </a:extLst>
          </p:cNvPr>
          <p:cNvPicPr>
            <a:picLocks noGrp="1" noChangeAspect="1"/>
          </p:cNvPicPr>
          <p:nvPr>
            <p:ph idx="1"/>
          </p:nvPr>
        </p:nvPicPr>
        <p:blipFill>
          <a:blip r:embed="rId2"/>
          <a:stretch>
            <a:fillRect/>
          </a:stretch>
        </p:blipFill>
        <p:spPr>
          <a:xfrm>
            <a:off x="973431" y="3979049"/>
            <a:ext cx="9400847" cy="2621507"/>
          </a:xfrm>
          <a:prstGeom prst="rect">
            <a:avLst/>
          </a:prstGeom>
        </p:spPr>
      </p:pic>
      <p:pic>
        <p:nvPicPr>
          <p:cNvPr id="4" name="Picture 3">
            <a:extLst>
              <a:ext uri="{FF2B5EF4-FFF2-40B4-BE49-F238E27FC236}">
                <a16:creationId xmlns:a16="http://schemas.microsoft.com/office/drawing/2014/main" id="{1BA165AC-2D86-6F50-BA68-B58D9E418163}"/>
              </a:ext>
            </a:extLst>
          </p:cNvPr>
          <p:cNvPicPr>
            <a:picLocks noChangeAspect="1"/>
          </p:cNvPicPr>
          <p:nvPr/>
        </p:nvPicPr>
        <p:blipFill>
          <a:blip r:embed="rId3"/>
          <a:stretch>
            <a:fillRect/>
          </a:stretch>
        </p:blipFill>
        <p:spPr>
          <a:xfrm>
            <a:off x="1076598" y="1568197"/>
            <a:ext cx="9400847" cy="2387116"/>
          </a:xfrm>
          <a:prstGeom prst="rect">
            <a:avLst/>
          </a:prstGeom>
        </p:spPr>
      </p:pic>
    </p:spTree>
    <p:extLst>
      <p:ext uri="{BB962C8B-B14F-4D97-AF65-F5344CB8AC3E}">
        <p14:creationId xmlns:p14="http://schemas.microsoft.com/office/powerpoint/2010/main" val="85639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E477-5940-A3B3-8CE9-A61AFD4DA288}"/>
              </a:ext>
            </a:extLst>
          </p:cNvPr>
          <p:cNvSpPr>
            <a:spLocks noGrp="1"/>
          </p:cNvSpPr>
          <p:nvPr>
            <p:ph type="title"/>
          </p:nvPr>
        </p:nvSpPr>
        <p:spPr/>
        <p:txBody>
          <a:bodyPr/>
          <a:lstStyle/>
          <a:p>
            <a:r>
              <a:rPr lang="en-GB" dirty="0"/>
              <a:t>Coproduction Survey – LEAG Responses</a:t>
            </a:r>
          </a:p>
        </p:txBody>
      </p:sp>
      <p:pic>
        <p:nvPicPr>
          <p:cNvPr id="6" name="Content Placeholder 5">
            <a:extLst>
              <a:ext uri="{FF2B5EF4-FFF2-40B4-BE49-F238E27FC236}">
                <a16:creationId xmlns:a16="http://schemas.microsoft.com/office/drawing/2014/main" id="{2FD3282F-9897-A840-B836-4C06E6F2BC8F}"/>
              </a:ext>
            </a:extLst>
          </p:cNvPr>
          <p:cNvPicPr>
            <a:picLocks noGrp="1" noChangeAspect="1"/>
          </p:cNvPicPr>
          <p:nvPr>
            <p:ph idx="1"/>
          </p:nvPr>
        </p:nvPicPr>
        <p:blipFill>
          <a:blip r:embed="rId2"/>
          <a:stretch>
            <a:fillRect/>
          </a:stretch>
        </p:blipFill>
        <p:spPr>
          <a:xfrm>
            <a:off x="1114484" y="1657601"/>
            <a:ext cx="9522777" cy="2743438"/>
          </a:xfrm>
          <a:prstGeom prst="rect">
            <a:avLst/>
          </a:prstGeom>
        </p:spPr>
      </p:pic>
      <p:pic>
        <p:nvPicPr>
          <p:cNvPr id="7" name="Picture 6">
            <a:extLst>
              <a:ext uri="{FF2B5EF4-FFF2-40B4-BE49-F238E27FC236}">
                <a16:creationId xmlns:a16="http://schemas.microsoft.com/office/drawing/2014/main" id="{3E9624D6-1E41-2D91-ECB0-DE45ACEC591D}"/>
              </a:ext>
            </a:extLst>
          </p:cNvPr>
          <p:cNvPicPr>
            <a:picLocks noChangeAspect="1"/>
          </p:cNvPicPr>
          <p:nvPr/>
        </p:nvPicPr>
        <p:blipFill>
          <a:blip r:embed="rId3"/>
          <a:stretch>
            <a:fillRect/>
          </a:stretch>
        </p:blipFill>
        <p:spPr>
          <a:xfrm>
            <a:off x="1053518" y="4035307"/>
            <a:ext cx="9583743" cy="2822693"/>
          </a:xfrm>
          <a:prstGeom prst="rect">
            <a:avLst/>
          </a:prstGeom>
        </p:spPr>
      </p:pic>
    </p:spTree>
    <p:extLst>
      <p:ext uri="{BB962C8B-B14F-4D97-AF65-F5344CB8AC3E}">
        <p14:creationId xmlns:p14="http://schemas.microsoft.com/office/powerpoint/2010/main" val="58176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1BBB-D2C4-BEF0-2BDF-FF3AC4D92DCA}"/>
              </a:ext>
            </a:extLst>
          </p:cNvPr>
          <p:cNvSpPr>
            <a:spLocks noGrp="1"/>
          </p:cNvSpPr>
          <p:nvPr>
            <p:ph type="title"/>
          </p:nvPr>
        </p:nvSpPr>
        <p:spPr/>
        <p:txBody>
          <a:bodyPr/>
          <a:lstStyle/>
          <a:p>
            <a:r>
              <a:rPr lang="en-GB" dirty="0"/>
              <a:t>Coproduction Survey – LEAG Responses</a:t>
            </a:r>
          </a:p>
        </p:txBody>
      </p:sp>
      <p:pic>
        <p:nvPicPr>
          <p:cNvPr id="4" name="Content Placeholder 3">
            <a:extLst>
              <a:ext uri="{FF2B5EF4-FFF2-40B4-BE49-F238E27FC236}">
                <a16:creationId xmlns:a16="http://schemas.microsoft.com/office/drawing/2014/main" id="{87D8B0A1-3C92-9D1B-55E2-204124D1E72B}"/>
              </a:ext>
            </a:extLst>
          </p:cNvPr>
          <p:cNvPicPr>
            <a:picLocks noGrp="1" noChangeAspect="1"/>
          </p:cNvPicPr>
          <p:nvPr>
            <p:ph idx="1"/>
          </p:nvPr>
        </p:nvPicPr>
        <p:blipFill>
          <a:blip r:embed="rId2"/>
          <a:stretch>
            <a:fillRect/>
          </a:stretch>
        </p:blipFill>
        <p:spPr>
          <a:xfrm>
            <a:off x="700088" y="2593505"/>
            <a:ext cx="10691812" cy="2998140"/>
          </a:xfrm>
          <a:prstGeom prst="rect">
            <a:avLst/>
          </a:prstGeom>
        </p:spPr>
      </p:pic>
    </p:spTree>
    <p:extLst>
      <p:ext uri="{BB962C8B-B14F-4D97-AF65-F5344CB8AC3E}">
        <p14:creationId xmlns:p14="http://schemas.microsoft.com/office/powerpoint/2010/main" val="744864867"/>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8938</TotalTime>
  <Words>1006</Words>
  <Application>Microsoft Office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Calisto MT</vt:lpstr>
      <vt:lpstr>Univers Condensed</vt:lpstr>
      <vt:lpstr>ChronicleVTI</vt:lpstr>
      <vt:lpstr>Learning from Lived Experience Involvement: MINDS study </vt:lpstr>
      <vt:lpstr>Coproducing improved mental health acute inpatient discharge using a Systems Approach</vt:lpstr>
      <vt:lpstr>Embedding Lived Experience in minds </vt:lpstr>
      <vt:lpstr>Working in a Coproductive space with the LEAG</vt:lpstr>
      <vt:lpstr>Coproduction Survey – LEAG Responses</vt:lpstr>
      <vt:lpstr>Coproduction Survey – LEAG Responses</vt:lpstr>
      <vt:lpstr>Coproduction Survey – LEAG Responses</vt:lpstr>
      <vt:lpstr>Coproduction Survey – LEAG Responses</vt:lpstr>
      <vt:lpstr>Coproduction Survey – LEAG Responses</vt:lpstr>
      <vt:lpstr>learning and reflections </vt:lpstr>
      <vt:lpstr>learning and reflections </vt:lpstr>
      <vt:lpstr>learning and reflections </vt:lpstr>
      <vt:lpstr>Co-Leadership</vt:lpstr>
      <vt:lpstr>PPI Evaluation </vt:lpstr>
      <vt:lpstr>PowerPoint Presentation</vt:lpstr>
      <vt:lpstr>Themes emerging</vt:lpstr>
      <vt:lpstr>reccomendations</vt:lpstr>
      <vt:lpstr>ImmunoMind</vt:lpstr>
      <vt:lpstr>PowerPoint Presentation</vt:lpstr>
      <vt:lpstr>IMMunomind coproduction council </vt:lpstr>
      <vt:lpstr>Coproduction Council Budget Allocation</vt:lpstr>
      <vt:lpstr>For debate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Lived Experience Involvement: the MINDS study</dc:title>
  <dc:creator>Sarah Rae</dc:creator>
  <cp:lastModifiedBy>Abosede Davies-Ekundayo</cp:lastModifiedBy>
  <cp:revision>3</cp:revision>
  <dcterms:created xsi:type="dcterms:W3CDTF">2025-04-21T09:40:24Z</dcterms:created>
  <dcterms:modified xsi:type="dcterms:W3CDTF">2025-06-06T15:06:27Z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276786-cf20-4f9d-b5c6-e06f7f4594c5_Enabled">
    <vt:lpwstr>true</vt:lpwstr>
  </property>
  <property fmtid="{D5CDD505-2E9C-101B-9397-08002B2CF9AE}" pid="3" name="MSIP_Label_fb276786-cf20-4f9d-b5c6-e06f7f4594c5_SetDate">
    <vt:lpwstr>2025-06-06T15:06:20Z</vt:lpwstr>
  </property>
  <property fmtid="{D5CDD505-2E9C-101B-9397-08002B2CF9AE}" pid="4" name="MSIP_Label_fb276786-cf20-4f9d-b5c6-e06f7f4594c5_Method">
    <vt:lpwstr>Standard</vt:lpwstr>
  </property>
  <property fmtid="{D5CDD505-2E9C-101B-9397-08002B2CF9AE}" pid="5" name="MSIP_Label_fb276786-cf20-4f9d-b5c6-e06f7f4594c5_Name">
    <vt:lpwstr>defa4170-0d19-0005-0004-bc88714345d2</vt:lpwstr>
  </property>
  <property fmtid="{D5CDD505-2E9C-101B-9397-08002B2CF9AE}" pid="6" name="MSIP_Label_fb276786-cf20-4f9d-b5c6-e06f7f4594c5_SiteId">
    <vt:lpwstr>d884ae64-32b1-4130-a449-4aa655c9a330</vt:lpwstr>
  </property>
  <property fmtid="{D5CDD505-2E9C-101B-9397-08002B2CF9AE}" pid="7" name="MSIP_Label_fb276786-cf20-4f9d-b5c6-e06f7f4594c5_ActionId">
    <vt:lpwstr>57368d60-e5b1-4301-9fcd-9d6c5157c8d7</vt:lpwstr>
  </property>
  <property fmtid="{D5CDD505-2E9C-101B-9397-08002B2CF9AE}" pid="8" name="MSIP_Label_fb276786-cf20-4f9d-b5c6-e06f7f4594c5_ContentBits">
    <vt:lpwstr>0</vt:lpwstr>
  </property>
  <property fmtid="{D5CDD505-2E9C-101B-9397-08002B2CF9AE}" pid="9" name="MSIP_Label_fb276786-cf20-4f9d-b5c6-e06f7f4594c5_Tag">
    <vt:lpwstr>10, 3, 0, 1</vt:lpwstr>
  </property>
</Properties>
</file>