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0"/>
  </p:notesMasterIdLst>
  <p:sldIdLst>
    <p:sldId id="256" r:id="rId2"/>
    <p:sldId id="267" r:id="rId3"/>
    <p:sldId id="304" r:id="rId4"/>
    <p:sldId id="295" r:id="rId5"/>
    <p:sldId id="310" r:id="rId6"/>
    <p:sldId id="306" r:id="rId7"/>
    <p:sldId id="307" r:id="rId8"/>
    <p:sldId id="30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15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nton, Felicity (She/Her/Hers) (Research &amp; Development)" userId="47c1735f-a8d8-404c-acb0-511113d67df9" providerId="ADAL" clId="{E3ACCF61-CD33-45F0-B0B0-AEE1D2F31727}"/>
    <pc:docChg chg="modShowInfo">
      <pc:chgData name="Shenton, Felicity (She/Her/Hers) (Research &amp; Development)" userId="47c1735f-a8d8-404c-acb0-511113d67df9" providerId="ADAL" clId="{E3ACCF61-CD33-45F0-B0B0-AEE1D2F31727}" dt="2025-09-16T09:24:29.971" v="0" actId="2744"/>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D38C32-16E0-4AEE-8107-43912D86F2D4}" type="datetimeFigureOut">
              <a:rPr lang="en-GB" smtClean="0"/>
              <a:t>16/09/2025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628205-CB7D-46DF-894E-B19D81B8203A}" type="slidenum">
              <a:rPr lang="en-GB" smtClean="0"/>
              <a:t>‹#›</a:t>
            </a:fld>
            <a:endParaRPr lang="en-GB"/>
          </a:p>
        </p:txBody>
      </p:sp>
    </p:spTree>
    <p:extLst>
      <p:ext uri="{BB962C8B-B14F-4D97-AF65-F5344CB8AC3E}">
        <p14:creationId xmlns:p14="http://schemas.microsoft.com/office/powerpoint/2010/main" val="1172641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a:t>Paper</a:t>
            </a:r>
            <a:r>
              <a:rPr lang="en-GB" baseline="0" dirty="0"/>
              <a:t> published in April 2017 to develop a draft ethical framework for involving patients and the public in the design of studies  </a:t>
            </a:r>
            <a:endParaRPr lang="en-GB" dirty="0"/>
          </a:p>
        </p:txBody>
      </p:sp>
      <p:sp>
        <p:nvSpPr>
          <p:cNvPr id="4" name="Slide Number Placeholder 3"/>
          <p:cNvSpPr>
            <a:spLocks noGrp="1"/>
          </p:cNvSpPr>
          <p:nvPr>
            <p:ph type="sldNum" sz="quarter" idx="10"/>
          </p:nvPr>
        </p:nvSpPr>
        <p:spPr/>
        <p:txBody>
          <a:bodyPr/>
          <a:lstStyle/>
          <a:p>
            <a:fld id="{4B849155-78FC-4D68-A253-6CD135A99984}" type="slidenum">
              <a:rPr lang="en-GB" smtClean="0"/>
              <a:t>2</a:t>
            </a:fld>
            <a:endParaRPr lang="en-GB"/>
          </a:p>
        </p:txBody>
      </p:sp>
    </p:spTree>
    <p:extLst>
      <p:ext uri="{BB962C8B-B14F-4D97-AF65-F5344CB8AC3E}">
        <p14:creationId xmlns:p14="http://schemas.microsoft.com/office/powerpoint/2010/main" val="1950419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b="0" i="0" dirty="0">
                <a:solidFill>
                  <a:srgbClr val="767171"/>
                </a:solidFill>
                <a:effectLst/>
                <a:latin typeface="Arial" panose="020B0604020202020204" pitchFamily="34" charset="0"/>
              </a:rPr>
              <a:t>VH: We have a wonderful star which shows all the aspects which PPI and Ethical considerations come together.   One of this is Safeguarding both for adults and for children and young people which we touched on earlier.    Sensitivity is another aspects – which Sunnie has raised today.  Talking about research, talking about how to help research by PPI, could bring back memories of the condition being researched, and researchers need to be aware of that possibility and make contingencies in case that occurs.</a:t>
            </a:r>
          </a:p>
          <a:p>
            <a:endParaRPr lang="en-GB" b="0" i="0" dirty="0">
              <a:solidFill>
                <a:srgbClr val="767171"/>
              </a:solidFill>
              <a:effectLst/>
              <a:latin typeface="Arial" panose="020B0604020202020204" pitchFamily="34" charset="0"/>
            </a:endParaRPr>
          </a:p>
          <a:p>
            <a:r>
              <a:rPr lang="en-GB" b="0" i="0" dirty="0">
                <a:solidFill>
                  <a:srgbClr val="767171"/>
                </a:solidFill>
                <a:effectLst/>
                <a:latin typeface="Arial" panose="020B0604020202020204" pitchFamily="34" charset="0"/>
              </a:rPr>
              <a:t>Another point of the star goes to Fairness of Opportunity.  This takes us back to ‘Ask’!  It also takes us back to Children and Young People.   It is only Fairness of Opportunity for the Young People, it is Fairness of Opportunity for the Researchers to have access to the views and reactions of the young people to their research.  The YPAG, the Young People’s Advisory Group, when their voice was heard, meant that the researchers went straight back to the drawing board to start again.  How much time the YPAG had saved the researchers by making sure that the concept and the visuals and the wording were young-people friendly and this was for a very sensitive topic.  Interesting take on ‘Power Imbalance”!</a:t>
            </a:r>
          </a:p>
          <a:p>
            <a:endParaRPr lang="en-GB" b="0" i="0" dirty="0">
              <a:solidFill>
                <a:srgbClr val="767171"/>
              </a:solidFill>
              <a:effectLst/>
              <a:latin typeface="Arial" panose="020B0604020202020204" pitchFamily="34" charset="0"/>
            </a:endParaRPr>
          </a:p>
          <a:p>
            <a:r>
              <a:rPr lang="en-GB" b="0" i="0" dirty="0">
                <a:solidFill>
                  <a:srgbClr val="767171"/>
                </a:solidFill>
                <a:effectLst/>
                <a:latin typeface="Arial" panose="020B0604020202020204" pitchFamily="34" charset="0"/>
              </a:rPr>
              <a:t>In some ways, if we think about doing things ‘ethically’ and in a relationship-based way, I think that PPI can go almost as far as the lay person is happy to go.   Apart from doe the lay people think that the research itself is ethical, the lay people can suggest wording improvements, suggest diagrams, suggest more easily readable fonts, can query, query, query what and who and for how long and is it really necessary and can it be done some other way. It is all important to the hoped-for success of the proposed research.</a:t>
            </a:r>
          </a:p>
          <a:p>
            <a:endParaRPr lang="en-GB" b="0" i="0" dirty="0">
              <a:solidFill>
                <a:srgbClr val="767171"/>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Arial" panose="020B0604020202020204" pitchFamily="34" charset="0"/>
                <a:ea typeface="Calibri" panose="020F0502020204030204" pitchFamily="34" charset="0"/>
                <a:cs typeface="Times New Roman" panose="02020603050405020304" pitchFamily="18" charset="0"/>
              </a:rPr>
              <a:t>And a Positive Shout Out for the ethically conscious British Heart Foundation – both, naturally, in their research, but in this instance, also for their PPI.   They have a large Patient Advisory Group (on which my extended term has come to an end).  This group comments not only on the research proposal, but also on the quality of the separate PPI section where researchers have to say specifically how and with whom they have consulted on PPI matters.  The BHF sends out the papers well in advance, tells the Patient Advisory group when to expect them, and when to return them by.  Both the Patient and Public Manager, and Officer respond to queries very promptly and helpfully, arrange travel and accommodation as needed, but also offers the option of joining online if health or logistical reasons might otherwise prevent attendance, set up lab tours of interest to the Patient Advisory Group – in short make the PPI members feel very valued and appreciated. They are a model.  A Star in fact.  And here’s to another Star!</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b="0" i="0" dirty="0">
              <a:solidFill>
                <a:srgbClr val="767171"/>
              </a:solidFill>
              <a:effectLst/>
              <a:latin typeface="Arial" panose="020B0604020202020204" pitchFamily="34" charset="0"/>
            </a:endParaRPr>
          </a:p>
          <a:p>
            <a:r>
              <a:rPr lang="en-GB" dirty="0"/>
              <a:t> </a:t>
            </a:r>
          </a:p>
        </p:txBody>
      </p:sp>
      <p:sp>
        <p:nvSpPr>
          <p:cNvPr id="4" name="Slide Number Placeholder 3"/>
          <p:cNvSpPr>
            <a:spLocks noGrp="1"/>
          </p:cNvSpPr>
          <p:nvPr>
            <p:ph type="sldNum" sz="quarter" idx="5"/>
          </p:nvPr>
        </p:nvSpPr>
        <p:spPr/>
        <p:txBody>
          <a:bodyPr/>
          <a:lstStyle/>
          <a:p>
            <a:fld id="{ED2732AA-059A-46BD-9EAF-8CA8AB26FA0E}" type="slidenum">
              <a:rPr lang="en-GB" smtClean="0"/>
              <a:t>7</a:t>
            </a:fld>
            <a:endParaRPr lang="en-GB"/>
          </a:p>
        </p:txBody>
      </p:sp>
    </p:spTree>
    <p:extLst>
      <p:ext uri="{BB962C8B-B14F-4D97-AF65-F5344CB8AC3E}">
        <p14:creationId xmlns:p14="http://schemas.microsoft.com/office/powerpoint/2010/main" val="2467514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794541-3824-4AE8-9E48-544536489AE0}"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4028980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794541-3824-4AE8-9E48-544536489AE0}"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1329378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794541-3824-4AE8-9E48-544536489AE0}"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393714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 slide for graphs and large illustrations">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8523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073C5A39-9326-4D9A-B662-2404D7D2E3F3}"/>
              </a:ext>
            </a:extLst>
          </p:cNvPr>
          <p:cNvSpPr>
            <a:spLocks noGrp="1"/>
          </p:cNvSpPr>
          <p:nvPr>
            <p:ph type="body" sz="quarter" idx="10" hasCustomPrompt="1"/>
          </p:nvPr>
        </p:nvSpPr>
        <p:spPr>
          <a:xfrm>
            <a:off x="300447" y="1293542"/>
            <a:ext cx="5627428" cy="914400"/>
          </a:xfrm>
          <a:prstGeom prst="rect">
            <a:avLst/>
          </a:prstGeom>
        </p:spPr>
        <p:txBody>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b="0">
                <a:solidFill>
                  <a:srgbClr val="003893"/>
                </a:solidFill>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GB" sz="3000" b="1" dirty="0">
                <a:solidFill>
                  <a:srgbClr val="0072CE"/>
                </a:solidFill>
                <a:latin typeface="Arial" panose="020B0604020202020204" pitchFamily="34" charset="0"/>
                <a:cs typeface="Arial" panose="020B0604020202020204" pitchFamily="34" charset="0"/>
              </a:rPr>
              <a:t>Title Arial 40</a:t>
            </a:r>
          </a:p>
          <a:p>
            <a:pPr lvl="0"/>
            <a:endParaRPr lang="en-GB" dirty="0"/>
          </a:p>
        </p:txBody>
      </p:sp>
      <p:sp>
        <p:nvSpPr>
          <p:cNvPr id="11" name="Text Placeholder 10">
            <a:extLst>
              <a:ext uri="{FF2B5EF4-FFF2-40B4-BE49-F238E27FC236}">
                <a16:creationId xmlns:a16="http://schemas.microsoft.com/office/drawing/2014/main" id="{EDD30085-6F94-40E6-9687-C10715099847}"/>
              </a:ext>
            </a:extLst>
          </p:cNvPr>
          <p:cNvSpPr>
            <a:spLocks noGrp="1"/>
          </p:cNvSpPr>
          <p:nvPr>
            <p:ph type="body" sz="quarter" idx="12" hasCustomPrompt="1"/>
          </p:nvPr>
        </p:nvSpPr>
        <p:spPr>
          <a:xfrm>
            <a:off x="6412413" y="5602172"/>
            <a:ext cx="2465581" cy="914400"/>
          </a:xfrm>
          <a:prstGeom prst="rect">
            <a:avLst/>
          </a:prstGeom>
        </p:spPr>
        <p:txBody>
          <a:bodyPr/>
          <a:lstStyle>
            <a:lvl2pPr marL="342900" indent="0">
              <a:buNone/>
              <a:defRPr/>
            </a:lvl2pPr>
          </a:lstStyle>
          <a:p>
            <a:pPr lvl="1"/>
            <a:r>
              <a:rPr lang="en-US" dirty="0"/>
              <a:t>Text Arial 24</a:t>
            </a:r>
          </a:p>
        </p:txBody>
      </p:sp>
    </p:spTree>
    <p:extLst>
      <p:ext uri="{BB962C8B-B14F-4D97-AF65-F5344CB8AC3E}">
        <p14:creationId xmlns:p14="http://schemas.microsoft.com/office/powerpoint/2010/main" val="1034139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4E0AA94F-1241-414B-A4A4-9C2ACC4CDE79}"/>
              </a:ext>
            </a:extLst>
          </p:cNvPr>
          <p:cNvSpPr>
            <a:spLocks noGrp="1"/>
          </p:cNvSpPr>
          <p:nvPr>
            <p:ph type="body" sz="quarter" idx="10" hasCustomPrompt="1"/>
          </p:nvPr>
        </p:nvSpPr>
        <p:spPr>
          <a:xfrm>
            <a:off x="232699" y="1305762"/>
            <a:ext cx="3890414" cy="914400"/>
          </a:xfrm>
          <a:prstGeom prst="rect">
            <a:avLst/>
          </a:prstGeom>
        </p:spPr>
        <p:txBody>
          <a:bodyPr/>
          <a:lstStyle>
            <a:lvl1pPr>
              <a:defRPr>
                <a:solidFill>
                  <a:schemeClr val="accent1"/>
                </a:solidFill>
              </a:defRPr>
            </a:lvl1pPr>
          </a:lstStyle>
          <a:p>
            <a:pPr lvl="0"/>
            <a:r>
              <a:rPr lang="en-US" dirty="0"/>
              <a:t>Title, Arial 40</a:t>
            </a:r>
            <a:endParaRPr lang="en-GB" dirty="0"/>
          </a:p>
        </p:txBody>
      </p:sp>
      <p:sp>
        <p:nvSpPr>
          <p:cNvPr id="11" name="Text Placeholder 10">
            <a:extLst>
              <a:ext uri="{FF2B5EF4-FFF2-40B4-BE49-F238E27FC236}">
                <a16:creationId xmlns:a16="http://schemas.microsoft.com/office/drawing/2014/main" id="{1F5B7682-70E1-45B2-B01B-65782445CC13}"/>
              </a:ext>
            </a:extLst>
          </p:cNvPr>
          <p:cNvSpPr>
            <a:spLocks noGrp="1"/>
          </p:cNvSpPr>
          <p:nvPr>
            <p:ph type="body" sz="quarter" idx="11" hasCustomPrompt="1"/>
          </p:nvPr>
        </p:nvSpPr>
        <p:spPr>
          <a:xfrm>
            <a:off x="232699" y="2514601"/>
            <a:ext cx="8620356" cy="3778135"/>
          </a:xfrm>
          <a:prstGeom prst="rect">
            <a:avLst/>
          </a:prstGeom>
        </p:spPr>
        <p:txBody>
          <a:bodyPr/>
          <a:lstStyle>
            <a:lvl1pPr>
              <a:defRPr/>
            </a:lvl1pPr>
            <a:lvl2pPr>
              <a:defRPr sz="1800"/>
            </a:lvl2pPr>
          </a:lstStyle>
          <a:p>
            <a:pPr lvl="1"/>
            <a:r>
              <a:rPr lang="en-US" dirty="0"/>
              <a:t>Arial 24</a:t>
            </a:r>
          </a:p>
        </p:txBody>
      </p:sp>
    </p:spTree>
    <p:extLst>
      <p:ext uri="{BB962C8B-B14F-4D97-AF65-F5344CB8AC3E}">
        <p14:creationId xmlns:p14="http://schemas.microsoft.com/office/powerpoint/2010/main" val="3207439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794541-3824-4AE8-9E48-544536489AE0}"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1759171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794541-3824-4AE8-9E48-544536489AE0}"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2715811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794541-3824-4AE8-9E48-544536489AE0}"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2265987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794541-3824-4AE8-9E48-544536489AE0}" type="datetimeFigureOut">
              <a:rPr lang="en-GB" smtClean="0"/>
              <a:t>16/09/2025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776892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794541-3824-4AE8-9E48-544536489AE0}"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2443043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794541-3824-4AE8-9E48-544536489AE0}" type="datetimeFigureOut">
              <a:rPr lang="en-GB" smtClean="0"/>
              <a:t>16/09/2025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3199590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794541-3824-4AE8-9E48-544536489AE0}"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1016833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794541-3824-4AE8-9E48-544536489AE0}"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326DC1-AC8B-4A4A-8E9F-B53EC5CAB326}" type="slidenum">
              <a:rPr lang="en-GB" smtClean="0"/>
              <a:t>‹#›</a:t>
            </a:fld>
            <a:endParaRPr lang="en-GB"/>
          </a:p>
        </p:txBody>
      </p:sp>
    </p:spTree>
    <p:extLst>
      <p:ext uri="{BB962C8B-B14F-4D97-AF65-F5344CB8AC3E}">
        <p14:creationId xmlns:p14="http://schemas.microsoft.com/office/powerpoint/2010/main" val="919960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794541-3824-4AE8-9E48-544536489AE0}" type="datetimeFigureOut">
              <a:rPr lang="en-GB" smtClean="0"/>
              <a:t>16/09/2025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326DC1-AC8B-4A4A-8E9F-B53EC5CAB326}" type="slidenum">
              <a:rPr lang="en-GB" smtClean="0"/>
              <a:t>‹#›</a:t>
            </a:fld>
            <a:endParaRPr lang="en-GB"/>
          </a:p>
        </p:txBody>
      </p:sp>
    </p:spTree>
    <p:extLst>
      <p:ext uri="{BB962C8B-B14F-4D97-AF65-F5344CB8AC3E}">
        <p14:creationId xmlns:p14="http://schemas.microsoft.com/office/powerpoint/2010/main" val="287800247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F76D8-2982-CB98-88E9-E0D32F5B610D}"/>
              </a:ext>
            </a:extLst>
          </p:cNvPr>
          <p:cNvSpPr>
            <a:spLocks noGrp="1"/>
          </p:cNvSpPr>
          <p:nvPr>
            <p:ph type="ctrTitle"/>
          </p:nvPr>
        </p:nvSpPr>
        <p:spPr>
          <a:xfrm>
            <a:off x="674914" y="827314"/>
            <a:ext cx="7783286" cy="2682649"/>
          </a:xfrm>
        </p:spPr>
        <p:txBody>
          <a:bodyPr>
            <a:noAutofit/>
          </a:bodyPr>
          <a:lstStyle/>
          <a:p>
            <a:r>
              <a:rPr lang="en-GB" sz="4000" b="1" dirty="0">
                <a:latin typeface="Arial" panose="020B0604020202020204" pitchFamily="34" charset="0"/>
                <a:cs typeface="Arial" panose="020B0604020202020204" pitchFamily="34" charset="0"/>
              </a:rPr>
              <a:t>Developing a practice-based guide to good ethical conduct in public involvement in health research</a:t>
            </a:r>
          </a:p>
        </p:txBody>
      </p:sp>
      <p:sp>
        <p:nvSpPr>
          <p:cNvPr id="3" name="Subtitle 2">
            <a:extLst>
              <a:ext uri="{FF2B5EF4-FFF2-40B4-BE49-F238E27FC236}">
                <a16:creationId xmlns:a16="http://schemas.microsoft.com/office/drawing/2014/main" id="{FBBEB86B-B79F-DE39-0D3F-AA12B0E36F45}"/>
              </a:ext>
            </a:extLst>
          </p:cNvPr>
          <p:cNvSpPr>
            <a:spLocks noGrp="1"/>
          </p:cNvSpPr>
          <p:nvPr>
            <p:ph type="subTitle" idx="1"/>
          </p:nvPr>
        </p:nvSpPr>
        <p:spPr>
          <a:xfrm>
            <a:off x="1142999" y="3732669"/>
            <a:ext cx="6890657" cy="2417759"/>
          </a:xfrm>
        </p:spPr>
        <p:txBody>
          <a:bodyPr>
            <a:normAutofit fontScale="92500" lnSpcReduction="10000"/>
          </a:bodyPr>
          <a:lstStyle/>
          <a:p>
            <a:r>
              <a:rPr lang="en-GB" b="1" dirty="0">
                <a:latin typeface="Arial" panose="020B0604020202020204" pitchFamily="34" charset="0"/>
                <a:cs typeface="Arial" panose="020B0604020202020204" pitchFamily="34" charset="0"/>
              </a:rPr>
              <a:t>Jim Elliott</a:t>
            </a:r>
          </a:p>
          <a:p>
            <a:r>
              <a:rPr lang="en-GB" dirty="0">
                <a:latin typeface="Arial" panose="020B0604020202020204" pitchFamily="34" charset="0"/>
                <a:cs typeface="Arial" panose="020B0604020202020204" pitchFamily="34" charset="0"/>
              </a:rPr>
              <a:t>Independent expert in public involvement in health research </a:t>
            </a:r>
          </a:p>
          <a:p>
            <a:r>
              <a:rPr lang="en-GB" dirty="0">
                <a:latin typeface="Arial" panose="020B0604020202020204" pitchFamily="34" charset="0"/>
                <a:cs typeface="Arial" panose="020B0604020202020204" pitchFamily="34" charset="0"/>
              </a:rPr>
              <a:t>Former Public Involvement Lead at the Health Research Authority</a:t>
            </a:r>
          </a:p>
          <a:p>
            <a:r>
              <a:rPr lang="en-GB" dirty="0">
                <a:latin typeface="Arial" panose="020B0604020202020204" pitchFamily="34" charset="0"/>
                <a:cs typeface="Arial" panose="020B0604020202020204" pitchFamily="34" charset="0"/>
              </a:rPr>
              <a:t>On behalf of the Ethics of Public Involvement in Research Development (EPIRD) team</a:t>
            </a:r>
          </a:p>
        </p:txBody>
      </p:sp>
    </p:spTree>
    <p:extLst>
      <p:ext uri="{BB962C8B-B14F-4D97-AF65-F5344CB8AC3E}">
        <p14:creationId xmlns:p14="http://schemas.microsoft.com/office/powerpoint/2010/main" val="2659132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051" y="478971"/>
            <a:ext cx="8691910" cy="40863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707571" y="4673346"/>
            <a:ext cx="7717972" cy="1631216"/>
          </a:xfrm>
          <a:prstGeom prst="rect">
            <a:avLst/>
          </a:prstGeom>
          <a:noFill/>
        </p:spPr>
        <p:txBody>
          <a:bodyPr wrap="square" rtlCol="0">
            <a:spAutoFit/>
          </a:bodyPr>
          <a:lstStyle/>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Paper based on issues raised in consultations between NIHR Research Design Service Public Involvement advisers and researchers. </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Framework [for consultation] presents issues and possible solutions for use in practice (2017).    </a:t>
            </a:r>
          </a:p>
        </p:txBody>
      </p:sp>
    </p:spTree>
    <p:extLst>
      <p:ext uri="{BB962C8B-B14F-4D97-AF65-F5344CB8AC3E}">
        <p14:creationId xmlns:p14="http://schemas.microsoft.com/office/powerpoint/2010/main" val="1596134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D0D5304-62CD-49FE-91F7-4397C4CA4289}"/>
              </a:ext>
            </a:extLst>
          </p:cNvPr>
          <p:cNvSpPr>
            <a:spLocks noGrp="1"/>
          </p:cNvSpPr>
          <p:nvPr>
            <p:ph type="body" sz="quarter" idx="10"/>
          </p:nvPr>
        </p:nvSpPr>
        <p:spPr>
          <a:xfrm>
            <a:off x="566057" y="478971"/>
            <a:ext cx="7859486" cy="957943"/>
          </a:xfrm>
        </p:spPr>
        <p:txBody>
          <a:bodyPr>
            <a:normAutofit/>
          </a:bodyPr>
          <a:lstStyle/>
          <a:p>
            <a:r>
              <a:rPr lang="en-GB" sz="3000" b="1" dirty="0">
                <a:solidFill>
                  <a:schemeClr val="tx1"/>
                </a:solidFill>
                <a:latin typeface="Arial" panose="020B0604020202020204"/>
              </a:rPr>
              <a:t>A co-produced practice-based guide to ethical public involvement</a:t>
            </a:r>
          </a:p>
          <a:p>
            <a:endParaRPr lang="en-GB" b="1" dirty="0"/>
          </a:p>
        </p:txBody>
      </p:sp>
      <p:sp>
        <p:nvSpPr>
          <p:cNvPr id="3" name="Text Placeholder 2">
            <a:extLst>
              <a:ext uri="{FF2B5EF4-FFF2-40B4-BE49-F238E27FC236}">
                <a16:creationId xmlns:a16="http://schemas.microsoft.com/office/drawing/2014/main" id="{7AAB0F7A-AC4A-4AD6-9829-90C6A06CBED8}"/>
              </a:ext>
            </a:extLst>
          </p:cNvPr>
          <p:cNvSpPr>
            <a:spLocks noGrp="1"/>
          </p:cNvSpPr>
          <p:nvPr>
            <p:ph type="body" sz="quarter" idx="12"/>
          </p:nvPr>
        </p:nvSpPr>
        <p:spPr>
          <a:xfrm>
            <a:off x="446314" y="1665514"/>
            <a:ext cx="8327572" cy="4441371"/>
          </a:xfrm>
        </p:spPr>
        <p:txBody>
          <a:bodyPr>
            <a:noAutofit/>
          </a:bodyPr>
          <a:lstStyle/>
          <a:p>
            <a:r>
              <a:rPr lang="en-GB" sz="2400" dirty="0">
                <a:latin typeface="Arial" panose="020B0604020202020204" pitchFamily="34" charset="0"/>
                <a:cs typeface="Arial" panose="020B0604020202020204" pitchFamily="34" charset="0"/>
              </a:rPr>
              <a:t>Ethics of Public Involvement in Research Design (EPIRD) Team:</a:t>
            </a:r>
          </a:p>
          <a:p>
            <a:pPr marL="257175" indent="-257175"/>
            <a:r>
              <a:rPr lang="en-GB" sz="2400" dirty="0">
                <a:latin typeface="Arial" panose="020B0604020202020204" pitchFamily="34" charset="0"/>
                <a:cs typeface="Arial" panose="020B0604020202020204" pitchFamily="34" charset="0"/>
              </a:rPr>
              <a:t>Duncan Barron, CPE, Kingston &amp; St George’s</a:t>
            </a:r>
          </a:p>
          <a:p>
            <a:pPr marL="257175" indent="-257175"/>
            <a:r>
              <a:rPr lang="en-GB" sz="2400" dirty="0">
                <a:latin typeface="Arial" panose="020B0604020202020204" pitchFamily="34" charset="0"/>
                <a:cs typeface="Arial" panose="020B0604020202020204" pitchFamily="34" charset="0"/>
              </a:rPr>
              <a:t>Jennifer Bostock, Public Contributor / NHS REC member</a:t>
            </a:r>
          </a:p>
          <a:p>
            <a:pPr marL="257175" indent="-257175"/>
            <a:r>
              <a:rPr lang="en-GB" sz="2400" dirty="0">
                <a:latin typeface="Arial" panose="020B0604020202020204" pitchFamily="34" charset="0"/>
                <a:cs typeface="Arial" panose="020B0604020202020204" pitchFamily="34" charset="0"/>
              </a:rPr>
              <a:t>Jim Elliott, Health Research Authority</a:t>
            </a:r>
          </a:p>
          <a:p>
            <a:pPr marL="257175" indent="-257175"/>
            <a:r>
              <a:rPr lang="en-GB" sz="2400" dirty="0">
                <a:latin typeface="Arial" panose="020B0604020202020204" pitchFamily="34" charset="0"/>
                <a:cs typeface="Arial" panose="020B0604020202020204" pitchFamily="34" charset="0"/>
              </a:rPr>
              <a:t>Lucy Frith, NIHR RDS North West</a:t>
            </a:r>
          </a:p>
          <a:p>
            <a:pPr marL="257175" indent="-257175"/>
            <a:r>
              <a:rPr lang="en-GB" sz="2400" dirty="0">
                <a:latin typeface="Arial" panose="020B0604020202020204" pitchFamily="34" charset="0"/>
                <a:cs typeface="Arial" panose="020B0604020202020204" pitchFamily="34" charset="0"/>
              </a:rPr>
              <a:t>Victoria Hamer, Public Contributor</a:t>
            </a:r>
          </a:p>
          <a:p>
            <a:pPr marL="257175" indent="-257175"/>
            <a:r>
              <a:rPr lang="en-GB" sz="2400" dirty="0">
                <a:latin typeface="Arial" panose="020B0604020202020204" pitchFamily="34" charset="0"/>
                <a:cs typeface="Arial" panose="020B0604020202020204" pitchFamily="34" charset="0"/>
              </a:rPr>
              <a:t>Julie </a:t>
            </a:r>
            <a:r>
              <a:rPr lang="en-GB" sz="2400" dirty="0" err="1">
                <a:latin typeface="Arial" panose="020B0604020202020204" pitchFamily="34" charset="0"/>
                <a:cs typeface="Arial" panose="020B0604020202020204" pitchFamily="34" charset="0"/>
              </a:rPr>
              <a:t>Hapeshi</a:t>
            </a:r>
            <a:r>
              <a:rPr lang="en-GB" sz="2400" dirty="0">
                <a:latin typeface="Arial" panose="020B0604020202020204" pitchFamily="34" charset="0"/>
                <a:cs typeface="Arial" panose="020B0604020202020204" pitchFamily="34" charset="0"/>
              </a:rPr>
              <a:t>, NIHR RDS South West</a:t>
            </a:r>
          </a:p>
          <a:p>
            <a:pPr marL="257175" indent="-257175"/>
            <a:r>
              <a:rPr lang="en-GB" sz="2400" dirty="0">
                <a:latin typeface="Arial" panose="020B0604020202020204" pitchFamily="34" charset="0"/>
                <a:cs typeface="Arial" panose="020B0604020202020204" pitchFamily="34" charset="0"/>
              </a:rPr>
              <a:t>Delia Muir, NIHR RDS Yorkshire &amp; Humber</a:t>
            </a:r>
          </a:p>
          <a:p>
            <a:pPr marL="257175" indent="-257175"/>
            <a:r>
              <a:rPr lang="en-GB" sz="2400" dirty="0">
                <a:latin typeface="Arial" panose="020B0604020202020204" pitchFamily="34" charset="0"/>
                <a:cs typeface="Arial" panose="020B0604020202020204" pitchFamily="34" charset="0"/>
              </a:rPr>
              <a:t>Raksha Pandya-Wood, NIHR RDS East Midlands</a:t>
            </a:r>
          </a:p>
          <a:p>
            <a:pPr marL="257175" indent="-257175"/>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5170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B9149C6-6103-4D02-BAC1-AC5669360EC6}"/>
              </a:ext>
            </a:extLst>
          </p:cNvPr>
          <p:cNvSpPr>
            <a:spLocks noGrp="1"/>
          </p:cNvSpPr>
          <p:nvPr>
            <p:ph type="body" sz="quarter" idx="10"/>
          </p:nvPr>
        </p:nvSpPr>
        <p:spPr>
          <a:xfrm>
            <a:off x="882095" y="607692"/>
            <a:ext cx="7391048" cy="676823"/>
          </a:xfrm>
        </p:spPr>
        <p:txBody>
          <a:bodyPr>
            <a:normAutofit/>
          </a:bodyPr>
          <a:lstStyle/>
          <a:p>
            <a:pPr marL="0" indent="0">
              <a:buNone/>
            </a:pPr>
            <a:r>
              <a:rPr lang="en-GB" sz="3200" b="1" dirty="0">
                <a:solidFill>
                  <a:schemeClr val="tx1"/>
                </a:solidFill>
                <a:latin typeface="Arial" panose="020B0604020202020204" pitchFamily="34" charset="0"/>
                <a:cs typeface="Arial" panose="020B0604020202020204" pitchFamily="34" charset="0"/>
              </a:rPr>
              <a:t>Background to 2017 paper</a:t>
            </a:r>
          </a:p>
        </p:txBody>
      </p:sp>
      <p:sp>
        <p:nvSpPr>
          <p:cNvPr id="3" name="Text Placeholder 2">
            <a:extLst>
              <a:ext uri="{FF2B5EF4-FFF2-40B4-BE49-F238E27FC236}">
                <a16:creationId xmlns:a16="http://schemas.microsoft.com/office/drawing/2014/main" id="{0A4E09D8-6740-4652-913D-9914B4AE7BA1}"/>
              </a:ext>
            </a:extLst>
          </p:cNvPr>
          <p:cNvSpPr>
            <a:spLocks noGrp="1"/>
          </p:cNvSpPr>
          <p:nvPr>
            <p:ph type="body" sz="quarter" idx="11"/>
          </p:nvPr>
        </p:nvSpPr>
        <p:spPr>
          <a:xfrm>
            <a:off x="511629" y="1556656"/>
            <a:ext cx="8175171" cy="4550230"/>
          </a:xfrm>
        </p:spPr>
        <p:txBody>
          <a:bodyPr>
            <a:normAutofit lnSpcReduction="10000"/>
          </a:bodyPr>
          <a:lstStyle/>
          <a:p>
            <a:pPr marL="342900" indent="-342900"/>
            <a:r>
              <a:rPr lang="en-GB" dirty="0">
                <a:latin typeface="Arial" panose="020B0604020202020204" pitchFamily="34" charset="0"/>
                <a:cs typeface="Arial" panose="020B0604020202020204" pitchFamily="34" charset="0"/>
              </a:rPr>
              <a:t>First-hand experience of advising researchers at the research design stage (Duncan &amp; Raksha)</a:t>
            </a:r>
          </a:p>
          <a:p>
            <a:pPr marL="0" indent="0">
              <a:buNone/>
            </a:pPr>
            <a:r>
              <a:rPr lang="en-GB" dirty="0">
                <a:latin typeface="Arial" panose="020B0604020202020204" pitchFamily="34" charset="0"/>
                <a:cs typeface="Arial" panose="020B0604020202020204" pitchFamily="34" charset="0"/>
              </a:rPr>
              <a:t> </a:t>
            </a:r>
          </a:p>
          <a:p>
            <a:pPr marL="342900" indent="-342900"/>
            <a:r>
              <a:rPr lang="en-GB" dirty="0">
                <a:latin typeface="Arial" panose="020B0604020202020204" pitchFamily="34" charset="0"/>
                <a:cs typeface="Arial" panose="020B0604020202020204" pitchFamily="34" charset="0"/>
              </a:rPr>
              <a:t>Concept and ideas first presented at the INVOLVE conference in 2010 (framework comprised only 3 issues)</a:t>
            </a:r>
          </a:p>
          <a:p>
            <a:pPr marL="342900" indent="-342900"/>
            <a:endParaRPr lang="en-GB" dirty="0">
              <a:latin typeface="Arial" panose="020B0604020202020204" pitchFamily="34" charset="0"/>
              <a:cs typeface="Arial" panose="020B0604020202020204" pitchFamily="34" charset="0"/>
            </a:endParaRPr>
          </a:p>
          <a:p>
            <a:pPr marL="342900" indent="-342900"/>
            <a:r>
              <a:rPr lang="en-GB" dirty="0">
                <a:latin typeface="Arial" panose="020B0604020202020204" pitchFamily="34" charset="0"/>
                <a:cs typeface="Arial" panose="020B0604020202020204" pitchFamily="34" charset="0"/>
              </a:rPr>
              <a:t>Framework developed through further practice &amp; informal consultations across UK into 10 issues for publication in 2017 (Jim joined to bring in research ethics perspective)</a:t>
            </a:r>
          </a:p>
          <a:p>
            <a:pPr marL="342900" indent="-342900"/>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8159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93D61-EBE6-DCEF-83FA-723A1589CE0A}"/>
              </a:ext>
            </a:extLst>
          </p:cNvPr>
          <p:cNvSpPr>
            <a:spLocks noGrp="1"/>
          </p:cNvSpPr>
          <p:nvPr>
            <p:ph type="title"/>
          </p:nvPr>
        </p:nvSpPr>
        <p:spPr>
          <a:xfrm>
            <a:off x="715734" y="365128"/>
            <a:ext cx="7886700" cy="1325563"/>
          </a:xfrm>
        </p:spPr>
        <p:txBody>
          <a:bodyPr>
            <a:normAutofit/>
          </a:bodyPr>
          <a:lstStyle/>
          <a:p>
            <a:r>
              <a:rPr lang="en-GB" sz="3200" b="1" dirty="0">
                <a:latin typeface="Arial" panose="020B0604020202020204" pitchFamily="34" charset="0"/>
                <a:cs typeface="Arial" panose="020B0604020202020204" pitchFamily="34" charset="0"/>
              </a:rPr>
              <a:t>Draft framework 2017</a:t>
            </a:r>
          </a:p>
        </p:txBody>
      </p:sp>
      <p:sp>
        <p:nvSpPr>
          <p:cNvPr id="3" name="Content Placeholder 2">
            <a:extLst>
              <a:ext uri="{FF2B5EF4-FFF2-40B4-BE49-F238E27FC236}">
                <a16:creationId xmlns:a16="http://schemas.microsoft.com/office/drawing/2014/main" id="{49FCF605-A64D-015A-226C-D8AA37609CC4}"/>
              </a:ext>
            </a:extLst>
          </p:cNvPr>
          <p:cNvSpPr>
            <a:spLocks noGrp="1"/>
          </p:cNvSpPr>
          <p:nvPr>
            <p:ph idx="1"/>
          </p:nvPr>
        </p:nvSpPr>
        <p:spPr>
          <a:xfrm>
            <a:off x="628650" y="1673221"/>
            <a:ext cx="7886700" cy="4351338"/>
          </a:xfrm>
        </p:spPr>
        <p:txBody>
          <a:bodyPr>
            <a:normAutofit/>
          </a:bodyPr>
          <a:lstStyle/>
          <a:p>
            <a:r>
              <a:rPr lang="en-GB" dirty="0">
                <a:latin typeface="Arial" panose="020B0604020202020204" pitchFamily="34" charset="0"/>
                <a:cs typeface="Arial" panose="020B0604020202020204" pitchFamily="34" charset="0"/>
              </a:rPr>
              <a:t>“An ethically conscious framework for public involvement at the research design stage”</a:t>
            </a:r>
          </a:p>
          <a:p>
            <a:r>
              <a:rPr lang="en-GB" dirty="0">
                <a:latin typeface="Arial" panose="020B0604020202020204" pitchFamily="34" charset="0"/>
                <a:cs typeface="Arial" panose="020B0604020202020204" pitchFamily="34" charset="0"/>
              </a:rPr>
              <a:t>10 areas where ethical issues may arise</a:t>
            </a:r>
          </a:p>
          <a:p>
            <a:r>
              <a:rPr lang="en-GB" dirty="0">
                <a:latin typeface="Arial" panose="020B0604020202020204" pitchFamily="34" charset="0"/>
                <a:cs typeface="Arial" panose="020B0604020202020204" pitchFamily="34" charset="0"/>
              </a:rPr>
              <a:t>Potential ethical issues identified for each area</a:t>
            </a:r>
          </a:p>
          <a:p>
            <a:r>
              <a:rPr lang="en-GB" dirty="0">
                <a:latin typeface="Arial" panose="020B0604020202020204" pitchFamily="34" charset="0"/>
                <a:cs typeface="Arial" panose="020B0604020202020204" pitchFamily="34" charset="0"/>
              </a:rPr>
              <a:t>Solutions to each of the issues suggested, including any relevant and available guidance</a:t>
            </a:r>
          </a:p>
          <a:p>
            <a:r>
              <a:rPr lang="en-GB" dirty="0">
                <a:latin typeface="Arial" panose="020B0604020202020204" pitchFamily="34" charset="0"/>
                <a:cs typeface="Arial" panose="020B0604020202020204" pitchFamily="34" charset="0"/>
              </a:rPr>
              <a:t>Published as a draft with a recommendation for consultation to look for further issues &amp;  consensus</a:t>
            </a:r>
          </a:p>
        </p:txBody>
      </p:sp>
    </p:spTree>
    <p:extLst>
      <p:ext uri="{BB962C8B-B14F-4D97-AF65-F5344CB8AC3E}">
        <p14:creationId xmlns:p14="http://schemas.microsoft.com/office/powerpoint/2010/main" val="4199868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F9240-7E78-F546-7787-42CB98A8C0FA}"/>
              </a:ext>
            </a:extLst>
          </p:cNvPr>
          <p:cNvSpPr>
            <a:spLocks noGrp="1"/>
          </p:cNvSpPr>
          <p:nvPr>
            <p:ph type="title"/>
          </p:nvPr>
        </p:nvSpPr>
        <p:spPr/>
        <p:txBody>
          <a:bodyPr>
            <a:normAutofit/>
          </a:bodyPr>
          <a:lstStyle/>
          <a:p>
            <a:r>
              <a:rPr lang="en-GB" sz="3200" b="1" dirty="0">
                <a:latin typeface="Arial" panose="020B0604020202020204" pitchFamily="34" charset="0"/>
                <a:cs typeface="Arial" panose="020B0604020202020204" pitchFamily="34" charset="0"/>
              </a:rPr>
              <a:t>Development of draft framework</a:t>
            </a:r>
          </a:p>
        </p:txBody>
      </p:sp>
      <p:sp>
        <p:nvSpPr>
          <p:cNvPr id="3" name="Content Placeholder 2">
            <a:extLst>
              <a:ext uri="{FF2B5EF4-FFF2-40B4-BE49-F238E27FC236}">
                <a16:creationId xmlns:a16="http://schemas.microsoft.com/office/drawing/2014/main" id="{80963A84-D3E7-7BBB-648A-B4EA7F0082CC}"/>
              </a:ext>
            </a:extLst>
          </p:cNvPr>
          <p:cNvSpPr>
            <a:spLocks noGrp="1"/>
          </p:cNvSpPr>
          <p:nvPr>
            <p:ph idx="1"/>
          </p:nvPr>
        </p:nvSpPr>
        <p:spPr>
          <a:xfrm>
            <a:off x="628650" y="1690689"/>
            <a:ext cx="7886700" cy="4351338"/>
          </a:xfrm>
        </p:spPr>
        <p:txBody>
          <a:bodyPr>
            <a:normAutofit lnSpcReduction="10000"/>
          </a:bodyPr>
          <a:lstStyle/>
          <a:p>
            <a:pPr marL="342900" indent="-342900"/>
            <a:r>
              <a:rPr lang="en-GB" dirty="0">
                <a:latin typeface="Arial" panose="020B0604020202020204" pitchFamily="34" charset="0"/>
                <a:cs typeface="Arial" panose="020B0604020202020204" pitchFamily="34" charset="0"/>
              </a:rPr>
              <a:t>Consultation on framework including workshops with members of the public &amp; researchers </a:t>
            </a:r>
          </a:p>
          <a:p>
            <a:pPr marL="342900" indent="-342900"/>
            <a:r>
              <a:rPr lang="en-GB" dirty="0">
                <a:latin typeface="Arial" panose="020B0604020202020204" pitchFamily="34" charset="0"/>
                <a:cs typeface="Arial" panose="020B0604020202020204" pitchFamily="34" charset="0"/>
              </a:rPr>
              <a:t>Refining of draft framework added 11</a:t>
            </a:r>
            <a:r>
              <a:rPr lang="en-GB" baseline="30000" dirty="0">
                <a:latin typeface="Arial" panose="020B0604020202020204" pitchFamily="34" charset="0"/>
                <a:cs typeface="Arial" panose="020B0604020202020204" pitchFamily="34" charset="0"/>
              </a:rPr>
              <a:t>th</a:t>
            </a:r>
            <a:r>
              <a:rPr lang="en-GB" dirty="0">
                <a:latin typeface="Arial" panose="020B0604020202020204" pitchFamily="34" charset="0"/>
                <a:cs typeface="Arial" panose="020B0604020202020204" pitchFamily="34" charset="0"/>
              </a:rPr>
              <a:t> issue </a:t>
            </a:r>
          </a:p>
          <a:p>
            <a:pPr marL="342900" indent="-342900"/>
            <a:r>
              <a:rPr lang="en-GB" dirty="0">
                <a:latin typeface="Arial" panose="020B0604020202020204" pitchFamily="34" charset="0"/>
                <a:cs typeface="Arial" panose="020B0604020202020204" pitchFamily="34" charset="0"/>
              </a:rPr>
              <a:t>Refined framework mapped against UK Standards and Values and Principles Framework to develop a draft practical guide to good ethical practice for involving the public in health research, March 2020</a:t>
            </a:r>
          </a:p>
          <a:p>
            <a:pPr marL="342900" indent="-342900"/>
            <a:r>
              <a:rPr lang="en-GB" dirty="0">
                <a:latin typeface="Arial" panose="020B0604020202020204" pitchFamily="34" charset="0"/>
                <a:cs typeface="Arial" panose="020B0604020202020204" pitchFamily="34" charset="0"/>
              </a:rPr>
              <a:t>Covid-19 &amp; development of Shared Commitment halted further work</a:t>
            </a:r>
          </a:p>
          <a:p>
            <a:endParaRPr lang="en-GB" dirty="0"/>
          </a:p>
        </p:txBody>
      </p:sp>
    </p:spTree>
    <p:extLst>
      <p:ext uri="{BB962C8B-B14F-4D97-AF65-F5344CB8AC3E}">
        <p14:creationId xmlns:p14="http://schemas.microsoft.com/office/powerpoint/2010/main" val="1567653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r: 5 Points 3">
            <a:extLst>
              <a:ext uri="{FF2B5EF4-FFF2-40B4-BE49-F238E27FC236}">
                <a16:creationId xmlns:a16="http://schemas.microsoft.com/office/drawing/2014/main" id="{143BC577-BD4D-13FD-2AEF-B23B3D9A8191}"/>
              </a:ext>
            </a:extLst>
          </p:cNvPr>
          <p:cNvSpPr/>
          <p:nvPr/>
        </p:nvSpPr>
        <p:spPr>
          <a:xfrm>
            <a:off x="1643744" y="674914"/>
            <a:ext cx="5931004" cy="4600710"/>
          </a:xfrm>
          <a:prstGeom prst="star5">
            <a:avLst/>
          </a:prstGeom>
          <a:solidFill>
            <a:schemeClr val="bg1"/>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013"/>
          </a:p>
        </p:txBody>
      </p:sp>
      <p:sp>
        <p:nvSpPr>
          <p:cNvPr id="5" name="Text Box 4">
            <a:extLst>
              <a:ext uri="{FF2B5EF4-FFF2-40B4-BE49-F238E27FC236}">
                <a16:creationId xmlns:a16="http://schemas.microsoft.com/office/drawing/2014/main" id="{B077B684-01D6-EEE2-49C0-BC39915A3C4B}"/>
              </a:ext>
            </a:extLst>
          </p:cNvPr>
          <p:cNvSpPr txBox="1"/>
          <p:nvPr/>
        </p:nvSpPr>
        <p:spPr>
          <a:xfrm>
            <a:off x="4007960" y="2515980"/>
            <a:ext cx="1249713" cy="1580545"/>
          </a:xfrm>
          <a:prstGeom prst="rect">
            <a:avLst/>
          </a:prstGeom>
          <a:ln w="38100">
            <a:solidFill>
              <a:srgbClr val="0070C0"/>
            </a:solidFill>
          </a:ln>
        </p:spPr>
        <p:style>
          <a:lnRef idx="2">
            <a:schemeClr val="accent5"/>
          </a:lnRef>
          <a:fillRef idx="1">
            <a:schemeClr val="lt1"/>
          </a:fillRef>
          <a:effectRef idx="0">
            <a:schemeClr val="accent5"/>
          </a:effectRef>
          <a:fontRef idx="minor">
            <a:schemeClr val="dk1"/>
          </a:fontRef>
        </p:style>
        <p:txBody>
          <a:bodyPr rot="0" spcFirstLastPara="0" vert="horz" wrap="square" lIns="51435" tIns="25718" rIns="51435" bIns="25718" numCol="1" spcCol="0" rtlCol="0" fromWordArt="0" anchor="t" anchorCtr="0" forceAA="0" compatLnSpc="1">
            <a:prstTxWarp prst="textNoShape">
              <a:avLst/>
            </a:prstTxWarp>
            <a:noAutofit/>
          </a:bodyPr>
          <a:lstStyle/>
          <a:p>
            <a:pPr>
              <a:defRPr/>
            </a:pPr>
            <a:r>
              <a:rPr lang="en-GB" sz="1200" b="1" dirty="0">
                <a:solidFill>
                  <a:srgbClr val="FF0000"/>
                </a:solidFill>
                <a:latin typeface="Arial" panose="020B0604020202020204" pitchFamily="34" charset="0"/>
                <a:ea typeface="Calibri" panose="020F0502020204030204" pitchFamily="34" charset="0"/>
                <a:cs typeface="Arial" panose="020B0604020202020204" pitchFamily="34" charset="0"/>
              </a:rPr>
              <a:t>ETHICAL</a:t>
            </a:r>
            <a:endParaRPr lang="en-GB" sz="1050" b="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defRPr/>
            </a:pPr>
            <a:r>
              <a:rPr lang="en-GB" sz="1200" b="1" dirty="0">
                <a:solidFill>
                  <a:srgbClr val="00B0F0"/>
                </a:solidFill>
                <a:latin typeface="Arial" panose="020B0604020202020204" pitchFamily="34" charset="0"/>
                <a:ea typeface="Calibri" panose="020F0502020204030204" pitchFamily="34" charset="0"/>
                <a:cs typeface="Arial" panose="020B0604020202020204" pitchFamily="34" charset="0"/>
              </a:rPr>
              <a:t>PUBLIC</a:t>
            </a:r>
            <a:endParaRPr lang="en-GB" sz="1050" b="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defRPr/>
            </a:pPr>
            <a:r>
              <a:rPr lang="en-GB" sz="1200" b="1" dirty="0">
                <a:solidFill>
                  <a:srgbClr val="FF00FF"/>
                </a:solidFill>
                <a:latin typeface="Arial" panose="020B0604020202020204" pitchFamily="34" charset="0"/>
                <a:ea typeface="Calibri" panose="020F0502020204030204" pitchFamily="34" charset="0"/>
                <a:cs typeface="Arial" panose="020B0604020202020204" pitchFamily="34" charset="0"/>
              </a:rPr>
              <a:t>INVOLVEMENT</a:t>
            </a:r>
            <a:endParaRPr lang="en-GB" sz="1050" b="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defRPr/>
            </a:pPr>
            <a:r>
              <a:rPr lang="en-GB" sz="1200" b="1" dirty="0">
                <a:solidFill>
                  <a:prstClr val="black"/>
                </a:solidFill>
                <a:latin typeface="Arial" panose="020B0604020202020204" pitchFamily="34" charset="0"/>
                <a:ea typeface="Calibri" panose="020F0502020204030204" pitchFamily="34" charset="0"/>
                <a:cs typeface="Arial" panose="020B0604020202020204" pitchFamily="34" charset="0"/>
              </a:rPr>
              <a:t>IN</a:t>
            </a:r>
          </a:p>
          <a:p>
            <a:pPr>
              <a:defRPr/>
            </a:pPr>
            <a:r>
              <a:rPr lang="en-GB" sz="1200" b="1" dirty="0">
                <a:solidFill>
                  <a:srgbClr val="00B050"/>
                </a:solidFill>
                <a:latin typeface="Arial" panose="020B0604020202020204" pitchFamily="34" charset="0"/>
                <a:ea typeface="Calibri" panose="020F0502020204030204" pitchFamily="34" charset="0"/>
                <a:cs typeface="Arial" panose="020B0604020202020204" pitchFamily="34" charset="0"/>
              </a:rPr>
              <a:t>RESEARCH</a:t>
            </a:r>
            <a:endParaRPr lang="en-GB" sz="1050" b="1" dirty="0">
              <a:solidFill>
                <a:srgbClr val="00B050"/>
              </a:solidFill>
              <a:latin typeface="Arial" panose="020B0604020202020204" pitchFamily="34" charset="0"/>
              <a:ea typeface="Calibri" panose="020F0502020204030204" pitchFamily="34" charset="0"/>
              <a:cs typeface="Arial" panose="020B0604020202020204" pitchFamily="34" charset="0"/>
            </a:endParaRPr>
          </a:p>
          <a:p>
            <a:pPr>
              <a:defRPr/>
            </a:pPr>
            <a:r>
              <a:rPr lang="en-GB" sz="1200" b="1" dirty="0">
                <a:solidFill>
                  <a:srgbClr val="C00000"/>
                </a:solidFill>
                <a:latin typeface="Arial" panose="020B0604020202020204" pitchFamily="34" charset="0"/>
                <a:ea typeface="Calibri" panose="020F0502020204030204" pitchFamily="34" charset="0"/>
                <a:cs typeface="Arial" panose="020B0604020202020204" pitchFamily="34" charset="0"/>
              </a:rPr>
              <a:t>DESIGN</a:t>
            </a:r>
            <a:endParaRPr lang="en-GB" sz="1050" b="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defRPr/>
            </a:pPr>
            <a:r>
              <a:rPr lang="en-GB" sz="1200" b="1" dirty="0">
                <a:solidFill>
                  <a:srgbClr val="C00000"/>
                </a:solidFill>
                <a:latin typeface="Arial" panose="020B0604020202020204" pitchFamily="34" charset="0"/>
                <a:ea typeface="Calibri" panose="020F0502020204030204" pitchFamily="34" charset="0"/>
                <a:cs typeface="Arial" panose="020B0604020202020204" pitchFamily="34" charset="0"/>
              </a:rPr>
              <a:t> </a:t>
            </a:r>
            <a:endParaRPr lang="en-GB" sz="1050" b="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r">
              <a:defRPr/>
            </a:pPr>
            <a:r>
              <a:rPr lang="en-GB" sz="1200" b="1" dirty="0">
                <a:solidFill>
                  <a:srgbClr val="FF0000"/>
                </a:solidFill>
                <a:latin typeface="Arial" panose="020B0604020202020204" pitchFamily="34" charset="0"/>
                <a:ea typeface="Calibri" panose="020F0502020204030204" pitchFamily="34" charset="0"/>
                <a:cs typeface="Arial" panose="020B0604020202020204" pitchFamily="34" charset="0"/>
              </a:rPr>
              <a:t>E P I R D</a:t>
            </a:r>
            <a:endParaRPr lang="en-GB" sz="1050" b="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563"/>
              </a:spcAft>
              <a:defRPr/>
            </a:pPr>
            <a:r>
              <a:rPr lang="en-GB" sz="1050" b="1" dirty="0">
                <a:solidFill>
                  <a:prstClr val="black"/>
                </a:solidFill>
                <a:latin typeface="Arial" panose="020B0604020202020204" pitchFamily="34" charset="0"/>
                <a:ea typeface="Calibri" panose="020F0502020204030204" pitchFamily="34" charset="0"/>
                <a:cs typeface="Arial" panose="020B0604020202020204" pitchFamily="34" charset="0"/>
              </a:rPr>
              <a:t> </a:t>
            </a:r>
          </a:p>
        </p:txBody>
      </p:sp>
      <p:sp>
        <p:nvSpPr>
          <p:cNvPr id="6" name="Text Box 2">
            <a:extLst>
              <a:ext uri="{FF2B5EF4-FFF2-40B4-BE49-F238E27FC236}">
                <a16:creationId xmlns:a16="http://schemas.microsoft.com/office/drawing/2014/main" id="{6CB7633D-AF2F-190C-267F-79C8DEB0A86C}"/>
              </a:ext>
            </a:extLst>
          </p:cNvPr>
          <p:cNvSpPr txBox="1"/>
          <p:nvPr/>
        </p:nvSpPr>
        <p:spPr>
          <a:xfrm>
            <a:off x="6566229" y="3320142"/>
            <a:ext cx="2153229" cy="1955482"/>
          </a:xfrm>
          <a:prstGeom prst="rect">
            <a:avLst/>
          </a:prstGeom>
          <a:solidFill>
            <a:schemeClr val="lt1"/>
          </a:solidFill>
          <a:ln w="38100">
            <a:solidFill>
              <a:srgbClr val="00B0F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51435" tIns="25718" rIns="51435" bIns="25718" numCol="1" spcCol="0" rtlCol="0" fromWordArt="0" anchor="t" anchorCtr="0" forceAA="0" compatLnSpc="1">
            <a:prstTxWarp prst="textNoShape">
              <a:avLst/>
            </a:prstTxWarp>
            <a:noAutofit/>
          </a:bodyPr>
          <a:lstStyle/>
          <a:p>
            <a:pPr algn="ctr">
              <a:defRPr/>
            </a:pPr>
            <a:r>
              <a:rPr lang="en-GB" sz="1050" b="1" i="1" dirty="0">
                <a:solidFill>
                  <a:srgbClr val="00B0F0"/>
                </a:solidFill>
                <a:latin typeface="Arial" panose="020B0604020202020204" pitchFamily="34" charset="0"/>
                <a:ea typeface="Calibri" panose="020F0502020204030204" pitchFamily="34" charset="0"/>
                <a:cs typeface="Arial" panose="020B0604020202020204" pitchFamily="34" charset="0"/>
              </a:rPr>
              <a:t>B</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dirty="0">
                <a:solidFill>
                  <a:srgbClr val="00B0F0"/>
                </a:solidFill>
                <a:latin typeface="Arial" panose="020B0604020202020204" pitchFamily="34" charset="0"/>
                <a:ea typeface="Calibri" panose="020F0502020204030204" pitchFamily="34" charset="0"/>
                <a:cs typeface="Arial" panose="020B0604020202020204" pitchFamily="34" charset="0"/>
              </a:rPr>
              <a:t>A shared sense of purpose and mutual respect</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dirty="0">
                <a:solidFill>
                  <a:srgbClr val="00B0F0"/>
                </a:solidFill>
                <a:latin typeface="Arial" panose="020B0604020202020204" pitchFamily="34" charset="0"/>
                <a:ea typeface="Calibri" panose="020F0502020204030204" pitchFamily="34" charset="0"/>
                <a:cs typeface="Arial" panose="020B0604020202020204" pitchFamily="34" charset="0"/>
              </a:rPr>
              <a:t> </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i="1" dirty="0">
                <a:solidFill>
                  <a:prstClr val="black"/>
                </a:solidFill>
                <a:latin typeface="Arial" panose="020B0604020202020204" pitchFamily="34" charset="0"/>
                <a:ea typeface="Calibri" panose="020F0502020204030204" pitchFamily="34" charset="0"/>
                <a:cs typeface="Arial" panose="020B0604020202020204" pitchFamily="34" charset="0"/>
              </a:rPr>
              <a:t>Avoiding tokenism</a:t>
            </a:r>
            <a:endParaRPr lang="en-GB"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i="1" dirty="0">
                <a:solidFill>
                  <a:prstClr val="black"/>
                </a:solidFill>
                <a:latin typeface="Arial" panose="020B0604020202020204" pitchFamily="34" charset="0"/>
                <a:ea typeface="Calibri" panose="020F0502020204030204" pitchFamily="34" charset="0"/>
                <a:cs typeface="Arial" panose="020B0604020202020204" pitchFamily="34" charset="0"/>
              </a:rPr>
              <a:t>Rewarding &amp; Valuing </a:t>
            </a:r>
          </a:p>
          <a:p>
            <a:pPr algn="ctr">
              <a:defRPr/>
            </a:pPr>
            <a:r>
              <a:rPr lang="en-GB" sz="1050" b="1" i="1" dirty="0">
                <a:solidFill>
                  <a:prstClr val="black"/>
                </a:solidFill>
                <a:latin typeface="Arial" panose="020B0604020202020204" pitchFamily="34" charset="0"/>
                <a:ea typeface="Calibri" panose="020F0502020204030204" pitchFamily="34" charset="0"/>
                <a:cs typeface="Arial" panose="020B0604020202020204" pitchFamily="34" charset="0"/>
              </a:rPr>
              <a:t>Involvement</a:t>
            </a:r>
          </a:p>
          <a:p>
            <a:pPr algn="ctr">
              <a:defRPr/>
            </a:pPr>
            <a:r>
              <a:rPr lang="en-GB" sz="1050" b="1" i="1" dirty="0">
                <a:solidFill>
                  <a:prstClr val="black"/>
                </a:solidFill>
                <a:latin typeface="Arial" panose="020B0604020202020204" pitchFamily="34" charset="0"/>
                <a:ea typeface="Calibri" panose="020F0502020204030204" pitchFamily="34" charset="0"/>
                <a:cs typeface="Arial" panose="020B0604020202020204" pitchFamily="34" charset="0"/>
              </a:rPr>
              <a:t>Fairness of opportunity</a:t>
            </a:r>
            <a:endParaRPr lang="en-GB"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57175" algn="ctr">
              <a:lnSpc>
                <a:spcPct val="107000"/>
              </a:lnSpc>
              <a:defRPr/>
            </a:pPr>
            <a:r>
              <a:rPr lang="en-GB" sz="1050" b="1" i="1" dirty="0">
                <a:solidFill>
                  <a:prstClr val="black"/>
                </a:solidFill>
                <a:latin typeface="Arial" panose="020B0604020202020204" pitchFamily="34" charset="0"/>
                <a:ea typeface="Calibri" panose="020F0502020204030204" pitchFamily="34" charset="0"/>
                <a:cs typeface="Arial" panose="020B0604020202020204" pitchFamily="34" charset="0"/>
              </a:rPr>
              <a:t> </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dirty="0">
                <a:solidFill>
                  <a:prstClr val="black"/>
                </a:solidFill>
                <a:latin typeface="Arial" panose="020B0604020202020204" pitchFamily="34" charset="0"/>
                <a:ea typeface="Calibri" panose="020F0502020204030204" pitchFamily="34" charset="0"/>
                <a:cs typeface="Arial" panose="020B0604020202020204" pitchFamily="34" charset="0"/>
              </a:rPr>
              <a:t> </a:t>
            </a:r>
          </a:p>
          <a:p>
            <a:pPr algn="ctr">
              <a:lnSpc>
                <a:spcPct val="115000"/>
              </a:lnSpc>
              <a:spcAft>
                <a:spcPts val="563"/>
              </a:spcAft>
              <a:defRPr/>
            </a:pPr>
            <a:r>
              <a:rPr lang="en-GB" sz="1050" dirty="0">
                <a:solidFill>
                  <a:prstClr val="black"/>
                </a:solidFill>
                <a:latin typeface="Arial" panose="020B0604020202020204" pitchFamily="34" charset="0"/>
                <a:ea typeface="Calibri" panose="020F0502020204030204" pitchFamily="34" charset="0"/>
                <a:cs typeface="Arial" panose="020B0604020202020204" pitchFamily="34" charset="0"/>
              </a:rPr>
              <a:t> </a:t>
            </a:r>
          </a:p>
        </p:txBody>
      </p:sp>
      <p:sp>
        <p:nvSpPr>
          <p:cNvPr id="7" name="Text Box 3">
            <a:extLst>
              <a:ext uri="{FF2B5EF4-FFF2-40B4-BE49-F238E27FC236}">
                <a16:creationId xmlns:a16="http://schemas.microsoft.com/office/drawing/2014/main" id="{B04E146A-3174-D1D9-758D-389F6BF0B8E7}"/>
              </a:ext>
            </a:extLst>
          </p:cNvPr>
          <p:cNvSpPr txBox="1"/>
          <p:nvPr/>
        </p:nvSpPr>
        <p:spPr>
          <a:xfrm>
            <a:off x="3483431" y="4996542"/>
            <a:ext cx="2340396" cy="1393371"/>
          </a:xfrm>
          <a:prstGeom prst="rect">
            <a:avLst/>
          </a:prstGeom>
          <a:solidFill>
            <a:schemeClr val="lt1"/>
          </a:solidFill>
          <a:ln w="38100">
            <a:solidFill>
              <a:srgbClr val="F96BE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51435" tIns="25718" rIns="51435" bIns="25718" numCol="1" spcCol="0" rtlCol="0" fromWordArt="0" anchor="t" anchorCtr="0" forceAA="0" compatLnSpc="1">
            <a:prstTxWarp prst="textNoShape">
              <a:avLst/>
            </a:prstTxWarp>
            <a:noAutofit/>
          </a:bodyPr>
          <a:lstStyle/>
          <a:p>
            <a:pPr algn="ctr">
              <a:defRPr/>
            </a:pPr>
            <a:r>
              <a:rPr lang="en-GB" sz="1000" b="1" dirty="0">
                <a:solidFill>
                  <a:srgbClr val="FF00FF"/>
                </a:solidFill>
                <a:latin typeface="Arial" panose="020B0604020202020204" pitchFamily="34" charset="0"/>
                <a:ea typeface="Calibri" panose="020F0502020204030204" pitchFamily="34" charset="0"/>
                <a:cs typeface="Arial" panose="020B0604020202020204" pitchFamily="34" charset="0"/>
              </a:rPr>
              <a:t>C</a:t>
            </a:r>
            <a:endParaRPr lang="en-GB" sz="10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00" b="1" dirty="0">
                <a:solidFill>
                  <a:srgbClr val="FF00FF"/>
                </a:solidFill>
                <a:latin typeface="Arial" panose="020B0604020202020204" pitchFamily="34" charset="0"/>
                <a:ea typeface="Calibri" panose="020F0502020204030204" pitchFamily="34" charset="0"/>
                <a:cs typeface="Arial" panose="020B0604020202020204" pitchFamily="34" charset="0"/>
              </a:rPr>
              <a:t>Reaching enough of the right people, with enough, varied, appropriate, fair, and transparent opportunities/ways</a:t>
            </a:r>
            <a:r>
              <a:rPr lang="en-GB" sz="1000" b="1" i="1" dirty="0">
                <a:solidFill>
                  <a:prstClr val="black"/>
                </a:solidFill>
                <a:latin typeface="Arial" panose="020B0604020202020204" pitchFamily="34" charset="0"/>
                <a:ea typeface="Calibri" panose="020F0502020204030204" pitchFamily="34" charset="0"/>
                <a:cs typeface="Arial" panose="020B0604020202020204" pitchFamily="34" charset="0"/>
              </a:rPr>
              <a:t> </a:t>
            </a:r>
            <a:endParaRPr lang="en-GB" sz="10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i="1" dirty="0">
                <a:solidFill>
                  <a:prstClr val="black"/>
                </a:solidFill>
                <a:latin typeface="Arial" panose="020B0604020202020204" pitchFamily="34" charset="0"/>
                <a:ea typeface="Calibri" panose="020F0502020204030204" pitchFamily="34" charset="0"/>
                <a:cs typeface="Arial" panose="020B0604020202020204" pitchFamily="34" charset="0"/>
              </a:rPr>
              <a:t>Fairness of opportunity</a:t>
            </a:r>
            <a:endParaRPr lang="en-GB"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i="1" dirty="0">
                <a:solidFill>
                  <a:prstClr val="black"/>
                </a:solidFill>
                <a:latin typeface="Arial" panose="020B0604020202020204" pitchFamily="34" charset="0"/>
                <a:ea typeface="Calibri" panose="020F0502020204030204" pitchFamily="34" charset="0"/>
                <a:cs typeface="Arial" panose="020B0604020202020204" pitchFamily="34" charset="0"/>
              </a:rPr>
              <a:t>Working sensitively</a:t>
            </a:r>
            <a:endParaRPr lang="en-GB"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
        <p:nvSpPr>
          <p:cNvPr id="8" name="Text Box 7">
            <a:extLst>
              <a:ext uri="{FF2B5EF4-FFF2-40B4-BE49-F238E27FC236}">
                <a16:creationId xmlns:a16="http://schemas.microsoft.com/office/drawing/2014/main" id="{FF157C9A-F580-BD6F-8BC8-12FF9C78153E}"/>
              </a:ext>
            </a:extLst>
          </p:cNvPr>
          <p:cNvSpPr txBox="1"/>
          <p:nvPr/>
        </p:nvSpPr>
        <p:spPr>
          <a:xfrm>
            <a:off x="499034" y="3320143"/>
            <a:ext cx="2135309" cy="1955481"/>
          </a:xfrm>
          <a:prstGeom prst="rect">
            <a:avLst/>
          </a:prstGeom>
          <a:solidFill>
            <a:schemeClr val="lt1"/>
          </a:solidFill>
          <a:ln w="38100">
            <a:solidFill>
              <a:srgbClr val="92D05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51435" tIns="25718" rIns="51435" bIns="25718" numCol="1" spcCol="0" rtlCol="0" fromWordArt="0" anchor="t" anchorCtr="0" forceAA="0" compatLnSpc="1">
            <a:prstTxWarp prst="textNoShape">
              <a:avLst/>
            </a:prstTxWarp>
            <a:noAutofit/>
          </a:bodyPr>
          <a:lstStyle/>
          <a:p>
            <a:pPr algn="ctr">
              <a:defRPr/>
            </a:pPr>
            <a:r>
              <a:rPr lang="en-GB" sz="1050" b="1" i="1" dirty="0">
                <a:solidFill>
                  <a:srgbClr val="00B050"/>
                </a:solidFill>
                <a:latin typeface="Arial" panose="020B0604020202020204" pitchFamily="34" charset="0"/>
                <a:ea typeface="Calibri" panose="020F0502020204030204" pitchFamily="34" charset="0"/>
                <a:cs typeface="Arial" panose="020B0604020202020204" pitchFamily="34" charset="0"/>
              </a:rPr>
              <a:t>D</a:t>
            </a:r>
            <a:endParaRPr lang="en-GB" sz="1050" dirty="0">
              <a:solidFill>
                <a:srgbClr val="00B050"/>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dirty="0">
                <a:solidFill>
                  <a:srgbClr val="00B050"/>
                </a:solidFill>
                <a:latin typeface="Arial" panose="020B0604020202020204" pitchFamily="34" charset="0"/>
                <a:ea typeface="Calibri" panose="020F0502020204030204" pitchFamily="34" charset="0"/>
                <a:cs typeface="Arial" panose="020B0604020202020204" pitchFamily="34" charset="0"/>
              </a:rPr>
              <a:t>Support from organisations through policies and processes that provide safety, transparency and confidentiality</a:t>
            </a:r>
            <a:r>
              <a:rPr lang="en-GB" sz="1050" b="1" i="1" dirty="0">
                <a:solidFill>
                  <a:srgbClr val="00B050"/>
                </a:solidFill>
                <a:latin typeface="Arial" panose="020B0604020202020204" pitchFamily="34" charset="0"/>
                <a:ea typeface="Calibri" panose="020F0502020204030204" pitchFamily="34" charset="0"/>
                <a:cs typeface="Arial" panose="020B0604020202020204" pitchFamily="34" charset="0"/>
              </a:rPr>
              <a:t> </a:t>
            </a:r>
            <a:endParaRPr lang="en-GB" sz="1050" dirty="0">
              <a:solidFill>
                <a:srgbClr val="00B050"/>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i="1" dirty="0">
                <a:solidFill>
                  <a:prstClr val="black"/>
                </a:solidFill>
                <a:latin typeface="Arial" panose="020B0604020202020204" pitchFamily="34" charset="0"/>
                <a:ea typeface="Calibri" panose="020F0502020204030204" pitchFamily="34" charset="0"/>
                <a:cs typeface="Arial" panose="020B0604020202020204" pitchFamily="34" charset="0"/>
              </a:rPr>
              <a:t> </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100" b="1" i="1" dirty="0">
                <a:solidFill>
                  <a:prstClr val="black"/>
                </a:solidFill>
                <a:latin typeface="Arial" panose="020B0604020202020204" pitchFamily="34" charset="0"/>
                <a:ea typeface="Calibri" panose="020F0502020204030204" pitchFamily="34" charset="0"/>
                <a:cs typeface="Arial" panose="020B0604020202020204" pitchFamily="34" charset="0"/>
              </a:rPr>
              <a:t>Seek support / Register with R&amp;D Office</a:t>
            </a:r>
            <a:r>
              <a:rPr lang="en-GB" sz="1100" b="1" dirty="0">
                <a:solidFill>
                  <a:prstClr val="black"/>
                </a:solidFill>
                <a:latin typeface="Arial" panose="020B0604020202020204" pitchFamily="34" charset="0"/>
                <a:ea typeface="Calibri" panose="020F0502020204030204" pitchFamily="34" charset="0"/>
                <a:cs typeface="Arial" panose="020B0604020202020204" pitchFamily="34" charset="0"/>
              </a:rPr>
              <a:t> </a:t>
            </a:r>
          </a:p>
          <a:p>
            <a:pPr algn="ctr">
              <a:defRPr/>
            </a:pPr>
            <a:r>
              <a:rPr lang="en-GB" sz="1100" b="1" i="1" dirty="0">
                <a:solidFill>
                  <a:prstClr val="black"/>
                </a:solidFill>
                <a:latin typeface="Arial" panose="020B0604020202020204" pitchFamily="34" charset="0"/>
                <a:ea typeface="Calibri" panose="020F0502020204030204" pitchFamily="34" charset="0"/>
                <a:cs typeface="Arial" panose="020B0604020202020204" pitchFamily="34" charset="0"/>
              </a:rPr>
              <a:t>Confidentiality</a:t>
            </a:r>
          </a:p>
          <a:p>
            <a:pPr algn="ctr">
              <a:defRPr/>
            </a:pPr>
            <a:r>
              <a:rPr lang="en-GB" sz="1100" b="1" i="1" dirty="0">
                <a:solidFill>
                  <a:prstClr val="black"/>
                </a:solidFill>
                <a:latin typeface="Arial" panose="020B0604020202020204" pitchFamily="34" charset="0"/>
                <a:ea typeface="Calibri" panose="020F0502020204030204" pitchFamily="34" charset="0"/>
                <a:cs typeface="Arial" panose="020B0604020202020204" pitchFamily="34" charset="0"/>
              </a:rPr>
              <a:t>Safeguarding</a:t>
            </a:r>
            <a:endParaRPr lang="en-GB" sz="2000"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
        <p:nvSpPr>
          <p:cNvPr id="9" name="Text Box 8">
            <a:extLst>
              <a:ext uri="{FF2B5EF4-FFF2-40B4-BE49-F238E27FC236}">
                <a16:creationId xmlns:a16="http://schemas.microsoft.com/office/drawing/2014/main" id="{9B2FEACC-E08A-1D46-8B8F-1F5085B38B63}"/>
              </a:ext>
            </a:extLst>
          </p:cNvPr>
          <p:cNvSpPr txBox="1"/>
          <p:nvPr/>
        </p:nvSpPr>
        <p:spPr>
          <a:xfrm>
            <a:off x="1360714" y="674914"/>
            <a:ext cx="2547257" cy="1530941"/>
          </a:xfrm>
          <a:prstGeom prst="rect">
            <a:avLst/>
          </a:prstGeom>
          <a:solidFill>
            <a:schemeClr val="lt1"/>
          </a:solidFill>
          <a:ln w="38100">
            <a:solidFill>
              <a:srgbClr val="C0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51435" tIns="25718" rIns="51435" bIns="25718" numCol="1" spcCol="0" rtlCol="0" fromWordArt="0" anchor="t" anchorCtr="0" forceAA="0" compatLnSpc="1">
            <a:prstTxWarp prst="textNoShape">
              <a:avLst/>
            </a:prstTxWarp>
            <a:noAutofit/>
          </a:bodyPr>
          <a:lstStyle/>
          <a:p>
            <a:pPr algn="ctr">
              <a:defRPr/>
            </a:pPr>
            <a:r>
              <a:rPr lang="en-GB" sz="800" b="1" i="1" dirty="0">
                <a:solidFill>
                  <a:srgbClr val="C00000"/>
                </a:solidFill>
                <a:latin typeface="Arial" panose="020B0604020202020204" pitchFamily="34" charset="0"/>
                <a:ea typeface="Calibri" panose="020F0502020204030204" pitchFamily="34" charset="0"/>
                <a:cs typeface="Arial" panose="020B0604020202020204" pitchFamily="34" charset="0"/>
              </a:rPr>
              <a:t>E</a:t>
            </a:r>
            <a:endParaRPr lang="en-GB" sz="8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900" b="1" dirty="0">
                <a:solidFill>
                  <a:srgbClr val="C00000"/>
                </a:solidFill>
                <a:latin typeface="Arial" panose="020B0604020202020204" pitchFamily="34" charset="0"/>
                <a:ea typeface="Calibri" panose="020F0502020204030204" pitchFamily="34" charset="0"/>
                <a:cs typeface="Arial" panose="020B0604020202020204" pitchFamily="34" charset="0"/>
              </a:rPr>
              <a:t>Open, clear and sensitive communications between everyone involved</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800" b="1" dirty="0">
                <a:solidFill>
                  <a:srgbClr val="C00000"/>
                </a:solidFill>
                <a:latin typeface="Arial" panose="020B0604020202020204" pitchFamily="34" charset="0"/>
                <a:ea typeface="Calibri" panose="020F0502020204030204" pitchFamily="34" charset="0"/>
                <a:cs typeface="Arial" panose="020B0604020202020204" pitchFamily="34" charset="0"/>
              </a:rPr>
              <a:t> </a:t>
            </a:r>
            <a:endParaRPr lang="en-GB" sz="80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800" b="1" i="1" dirty="0">
                <a:solidFill>
                  <a:prstClr val="black"/>
                </a:solidFill>
                <a:latin typeface="Arial" panose="020B0604020202020204" pitchFamily="34" charset="0"/>
                <a:ea typeface="Calibri" panose="020F0502020204030204" pitchFamily="34" charset="0"/>
                <a:cs typeface="Arial" panose="020B0604020202020204" pitchFamily="34" charset="0"/>
              </a:rPr>
              <a:t>Communicating clearly from the outset</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endParaRPr lang="en-GB" sz="800" b="1" i="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800" b="1" i="1" dirty="0">
                <a:solidFill>
                  <a:prstClr val="black"/>
                </a:solidFill>
                <a:latin typeface="Arial" panose="020B0604020202020204" pitchFamily="34" charset="0"/>
                <a:ea typeface="Calibri" panose="020F0502020204030204" pitchFamily="34" charset="0"/>
                <a:cs typeface="Arial" panose="020B0604020202020204" pitchFamily="34" charset="0"/>
              </a:rPr>
              <a:t>Entitling public contributors to stop their involvement for any reason</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endParaRPr lang="en-GB" sz="800" b="1" i="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800" b="1" i="1" dirty="0">
                <a:solidFill>
                  <a:prstClr val="black"/>
                </a:solidFill>
                <a:latin typeface="Arial" panose="020B0604020202020204" pitchFamily="34" charset="0"/>
                <a:ea typeface="Calibri" panose="020F0502020204030204" pitchFamily="34" charset="0"/>
                <a:cs typeface="Arial" panose="020B0604020202020204" pitchFamily="34" charset="0"/>
              </a:rPr>
              <a:t>Differentiating between public involvement and qualitative research methods</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
        <p:nvSpPr>
          <p:cNvPr id="10" name="Text Box 5">
            <a:extLst>
              <a:ext uri="{FF2B5EF4-FFF2-40B4-BE49-F238E27FC236}">
                <a16:creationId xmlns:a16="http://schemas.microsoft.com/office/drawing/2014/main" id="{E0B66604-E0EE-B30F-1527-F3A85788114F}"/>
              </a:ext>
            </a:extLst>
          </p:cNvPr>
          <p:cNvSpPr txBox="1"/>
          <p:nvPr/>
        </p:nvSpPr>
        <p:spPr>
          <a:xfrm>
            <a:off x="5388428" y="630130"/>
            <a:ext cx="2231573" cy="1580544"/>
          </a:xfrm>
          <a:prstGeom prst="rect">
            <a:avLst/>
          </a:prstGeom>
          <a:solidFill>
            <a:schemeClr val="lt1"/>
          </a:solidFill>
          <a:ln w="381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51435" tIns="25718" rIns="51435" bIns="25718" numCol="1" spcCol="0" rtlCol="0" fromWordArt="0" anchor="t" anchorCtr="0" forceAA="0" compatLnSpc="1">
            <a:prstTxWarp prst="textNoShape">
              <a:avLst/>
            </a:prstTxWarp>
            <a:noAutofit/>
          </a:bodyPr>
          <a:lstStyle/>
          <a:p>
            <a:pPr algn="ctr">
              <a:defRPr/>
            </a:pPr>
            <a:r>
              <a:rPr lang="en-GB" sz="1050" b="1" dirty="0">
                <a:solidFill>
                  <a:srgbClr val="FF0000"/>
                </a:solidFill>
                <a:latin typeface="Arial" panose="020B0604020202020204" pitchFamily="34" charset="0"/>
                <a:ea typeface="Calibri" panose="020F0502020204030204" pitchFamily="34" charset="0"/>
                <a:cs typeface="Arial" panose="020B0604020202020204" pitchFamily="34" charset="0"/>
              </a:rPr>
              <a:t>A</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dirty="0">
                <a:solidFill>
                  <a:srgbClr val="FF0000"/>
                </a:solidFill>
                <a:latin typeface="Arial" panose="020B0604020202020204" pitchFamily="34" charset="0"/>
                <a:ea typeface="Calibri" panose="020F0502020204030204" pitchFamily="34" charset="0"/>
                <a:cs typeface="Arial" panose="020B0604020202020204" pitchFamily="34" charset="0"/>
              </a:rPr>
              <a:t>Detailed Planning</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50" b="1" dirty="0">
                <a:solidFill>
                  <a:srgbClr val="FF0000"/>
                </a:solidFill>
                <a:latin typeface="Arial" panose="020B0604020202020204" pitchFamily="34" charset="0"/>
                <a:ea typeface="Calibri" panose="020F0502020204030204" pitchFamily="34" charset="0"/>
                <a:cs typeface="Arial" panose="020B0604020202020204" pitchFamily="34" charset="0"/>
              </a:rPr>
              <a:t> </a:t>
            </a:r>
            <a:endParaRPr lang="en-GB" sz="1050"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algn="ctr">
              <a:defRPr/>
            </a:pPr>
            <a:r>
              <a:rPr lang="en-GB" sz="1000" b="1" i="1" dirty="0">
                <a:solidFill>
                  <a:prstClr val="black"/>
                </a:solidFill>
                <a:latin typeface="Arial" panose="020B0604020202020204" pitchFamily="34" charset="0"/>
                <a:ea typeface="Calibri" panose="020F0502020204030204" pitchFamily="34" charset="0"/>
                <a:cs typeface="Arial" panose="020B0604020202020204" pitchFamily="34" charset="0"/>
              </a:rPr>
              <a:t>Allocating sufficient time for public involvement</a:t>
            </a:r>
            <a:endParaRPr lang="en-GB" sz="1400"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20141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B9328-D9E5-8EBE-2274-A1A758222DDC}"/>
              </a:ext>
            </a:extLst>
          </p:cNvPr>
          <p:cNvSpPr>
            <a:spLocks noGrp="1"/>
          </p:cNvSpPr>
          <p:nvPr>
            <p:ph type="title"/>
          </p:nvPr>
        </p:nvSpPr>
        <p:spPr/>
        <p:txBody>
          <a:bodyPr>
            <a:normAutofit/>
          </a:bodyPr>
          <a:lstStyle/>
          <a:p>
            <a:r>
              <a:rPr lang="en-GB" sz="3600" b="1" dirty="0">
                <a:latin typeface="Arial" panose="020B0604020202020204" pitchFamily="34" charset="0"/>
                <a:cs typeface="Arial" panose="020B0604020202020204" pitchFamily="34" charset="0"/>
              </a:rPr>
              <a:t>Next steps 2025?</a:t>
            </a:r>
          </a:p>
        </p:txBody>
      </p:sp>
      <p:sp>
        <p:nvSpPr>
          <p:cNvPr id="3" name="Content Placeholder 2">
            <a:extLst>
              <a:ext uri="{FF2B5EF4-FFF2-40B4-BE49-F238E27FC236}">
                <a16:creationId xmlns:a16="http://schemas.microsoft.com/office/drawing/2014/main" id="{099D04D5-84B8-1EB2-DFA9-363C994E6423}"/>
              </a:ext>
            </a:extLst>
          </p:cNvPr>
          <p:cNvSpPr>
            <a:spLocks noGrp="1"/>
          </p:cNvSpPr>
          <p:nvPr>
            <p:ph idx="1"/>
          </p:nvPr>
        </p:nvSpPr>
        <p:spPr>
          <a:xfrm>
            <a:off x="628650" y="1792965"/>
            <a:ext cx="7886700" cy="4351338"/>
          </a:xfrm>
        </p:spPr>
        <p:txBody>
          <a:bodyPr>
            <a:normAutofit lnSpcReduction="10000"/>
          </a:bodyPr>
          <a:lstStyle/>
          <a:p>
            <a:r>
              <a:rPr lang="en-GB" dirty="0">
                <a:latin typeface="Arial" panose="020B0604020202020204" pitchFamily="34" charset="0"/>
                <a:cs typeface="Arial" panose="020B0604020202020204" pitchFamily="34" charset="0"/>
              </a:rPr>
              <a:t>EPIRD Team regrouped to pick up from 2020</a:t>
            </a:r>
          </a:p>
          <a:p>
            <a:r>
              <a:rPr lang="en-GB" dirty="0">
                <a:latin typeface="Arial" panose="020B0604020202020204" pitchFamily="34" charset="0"/>
                <a:cs typeface="Arial" panose="020B0604020202020204" pitchFamily="34" charset="0"/>
              </a:rPr>
              <a:t>Need to build on the significant rise in publications on the ethics of public involvement </a:t>
            </a:r>
          </a:p>
          <a:p>
            <a:r>
              <a:rPr lang="en-GB" dirty="0">
                <a:latin typeface="Arial" panose="020B0604020202020204" pitchFamily="34" charset="0"/>
                <a:cs typeface="Arial" panose="020B0604020202020204" pitchFamily="34" charset="0"/>
              </a:rPr>
              <a:t>Considerable interest &amp; development from other teams in UK &amp; globally </a:t>
            </a:r>
          </a:p>
          <a:p>
            <a:r>
              <a:rPr lang="en-GB" dirty="0">
                <a:latin typeface="Arial" panose="020B0604020202020204" pitchFamily="34" charset="0"/>
                <a:cs typeface="Arial" panose="020B0604020202020204" pitchFamily="34" charset="0"/>
              </a:rPr>
              <a:t>Opportunities for coordination and collaboration to be explored</a:t>
            </a:r>
          </a:p>
          <a:p>
            <a:r>
              <a:rPr lang="en-GB" dirty="0">
                <a:latin typeface="Arial" panose="020B0604020202020204" pitchFamily="34" charset="0"/>
                <a:cs typeface="Arial" panose="020B0604020202020204" pitchFamily="34" charset="0"/>
              </a:rPr>
              <a:t>Clear need for alignment with UK Standards for Public Involvement to promote awareness &amp; uptake of ethical approaches to involvement </a:t>
            </a:r>
          </a:p>
        </p:txBody>
      </p:sp>
    </p:spTree>
    <p:extLst>
      <p:ext uri="{BB962C8B-B14F-4D97-AF65-F5344CB8AC3E}">
        <p14:creationId xmlns:p14="http://schemas.microsoft.com/office/powerpoint/2010/main" val="16494865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114</TotalTime>
  <Words>1104</Words>
  <Application>Microsoft Office PowerPoint</Application>
  <PresentationFormat>On-screen Show (4:3)</PresentationFormat>
  <Paragraphs>93</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Developing a practice-based guide to good ethical conduct in public involvement in health research</vt:lpstr>
      <vt:lpstr>PowerPoint Presentation</vt:lpstr>
      <vt:lpstr>PowerPoint Presentation</vt:lpstr>
      <vt:lpstr>PowerPoint Presentation</vt:lpstr>
      <vt:lpstr>Draft framework 2017</vt:lpstr>
      <vt:lpstr>Development of draft framework</vt:lpstr>
      <vt:lpstr>PowerPoint Presentation</vt:lpstr>
      <vt:lpstr>Next steps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Jim Elliott</dc:creator>
  <cp:lastModifiedBy>Shenton, Felicity (She/Her/Hers) (Research &amp; Development)</cp:lastModifiedBy>
  <cp:revision>6</cp:revision>
  <dcterms:created xsi:type="dcterms:W3CDTF">2025-09-10T21:53:46Z</dcterms:created>
  <dcterms:modified xsi:type="dcterms:W3CDTF">2025-09-16T09:24:30Z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-1712384716</vt:i4>
  </property>
  <property fmtid="{D5CDD505-2E9C-101B-9397-08002B2CF9AE}" pid="3" name="_NewReviewCycle">
    <vt:lpwstr/>
  </property>
  <property fmtid="{D5CDD505-2E9C-101B-9397-08002B2CF9AE}" pid="4" name="_EmailSubject">
    <vt:lpwstr>Follow up: Developing and  Supporting Ethical Practice in Research</vt:lpwstr>
  </property>
  <property fmtid="{D5CDD505-2E9C-101B-9397-08002B2CF9AE}" pid="5" name="_AuthorEmail">
    <vt:lpwstr>J.Grotz@uea.ac.uk</vt:lpwstr>
  </property>
  <property fmtid="{D5CDD505-2E9C-101B-9397-08002B2CF9AE}" pid="6" name="_AuthorEmailDisplayName">
    <vt:lpwstr>Jurgen Grotz (FMH - Staff)</vt:lpwstr>
  </property>
  <property fmtid="{D5CDD505-2E9C-101B-9397-08002B2CF9AE}" pid="7" name="_PreviousAdHocReviewCycleID">
    <vt:i4>-1712384716</vt:i4>
  </property>
</Properties>
</file>