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88" r:id="rId6"/>
    <p:sldId id="283" r:id="rId7"/>
    <p:sldId id="286" r:id="rId8"/>
    <p:sldId id="289" r:id="rId9"/>
    <p:sldId id="298" r:id="rId10"/>
    <p:sldId id="299" r:id="rId11"/>
    <p:sldId id="267" r:id="rId12"/>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2F6C"/>
    <a:srgbClr val="C66FAA"/>
    <a:srgbClr val="0072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92"/>
    <p:restoredTop sz="96327"/>
  </p:normalViewPr>
  <p:slideViewPr>
    <p:cSldViewPr snapToGrid="0" snapToObjects="1" showGuides="1">
      <p:cViewPr varScale="1">
        <p:scale>
          <a:sx n="63" d="100"/>
          <a:sy n="63" d="100"/>
        </p:scale>
        <p:origin x="1004" y="56"/>
      </p:cViewPr>
      <p:guideLst>
        <p:guide orient="horz" pos="2160"/>
        <p:guide pos="3840"/>
      </p:guideLst>
    </p:cSldViewPr>
  </p:slideViewPr>
  <p:notesTextViewPr>
    <p:cViewPr>
      <p:scale>
        <a:sx n="3" d="2"/>
        <a:sy n="3" d="2"/>
      </p:scale>
      <p:origin x="0" y="0"/>
    </p:cViewPr>
  </p:notesTextViewPr>
  <p:notesViewPr>
    <p:cSldViewPr snapToGrid="0" snapToObjects="1">
      <p:cViewPr varScale="1">
        <p:scale>
          <a:sx n="47" d="100"/>
          <a:sy n="47" d="100"/>
        </p:scale>
        <p:origin x="276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nton, Felicity (She/Her/Hers) (Research &amp; Development)" userId="47c1735f-a8d8-404c-acb0-511113d67df9" providerId="ADAL" clId="{DED64AE0-5DB6-4D63-A128-D316516A0DEA}"/>
    <pc:docChg chg="modShowInfo">
      <pc:chgData name="Shenton, Felicity (She/Her/Hers) (Research &amp; Development)" userId="47c1735f-a8d8-404c-acb0-511113d67df9" providerId="ADAL" clId="{DED64AE0-5DB6-4D63-A128-D316516A0DEA}" dt="2025-09-16T09:17:42.426" v="0" actId="2744"/>
      <pc:docMkLst>
        <pc:docMk/>
      </pc:docMkLst>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E8786A-4835-461D-BCAD-1615A0AE0959}" type="doc">
      <dgm:prSet loTypeId="urn:microsoft.com/office/officeart/2005/8/layout/vList3" loCatId="picture" qsTypeId="urn:microsoft.com/office/officeart/2005/8/quickstyle/simple1" qsCatId="simple" csTypeId="urn:microsoft.com/office/officeart/2005/8/colors/accent5_1" csCatId="accent5" phldr="1"/>
      <dgm:spPr/>
    </dgm:pt>
    <dgm:pt modelId="{C1A77051-78EB-4BD1-A480-1835B7C4858D}">
      <dgm:prSet phldrT="[Text]" custT="1"/>
      <dgm:spPr>
        <a:solidFill>
          <a:schemeClr val="accent1"/>
        </a:solidFill>
      </dgm:spPr>
      <dgm:t>
        <a:bodyPr/>
        <a:lstStyle/>
        <a:p>
          <a:pPr algn="ctr">
            <a:buFont typeface="Arial" panose="020B0604020202020204" pitchFamily="34" charset="0"/>
            <a:buChar char="•"/>
          </a:pPr>
          <a:r>
            <a:rPr lang="en-GB" sz="1800" dirty="0">
              <a:solidFill>
                <a:schemeClr val="bg1"/>
              </a:solidFill>
              <a:effectLst/>
              <a:latin typeface="Calibri Light"/>
              <a:ea typeface="Times New Roman" panose="02020603050405020304" pitchFamily="18" charset="0"/>
              <a:cs typeface="Calibri"/>
            </a:rPr>
            <a:t>Prototyping not piloting (rapid test and learn with service user &amp; service provider led design) – children with complex medical needs / persistent physical symptoms / LTC / perioperative</a:t>
          </a:r>
          <a:endParaRPr lang="en-GB" sz="1800" dirty="0">
            <a:solidFill>
              <a:schemeClr val="bg1"/>
            </a:solidFill>
            <a:latin typeface="Calibri Light"/>
            <a:cs typeface="Calibri"/>
          </a:endParaRPr>
        </a:p>
      </dgm:t>
    </dgm:pt>
    <dgm:pt modelId="{30823247-0B02-42DC-A2F3-B3CF240CE245}" type="parTrans" cxnId="{B9170FDF-6E3E-44A3-95F8-5FD9E597D788}">
      <dgm:prSet/>
      <dgm:spPr/>
      <dgm:t>
        <a:bodyPr/>
        <a:lstStyle/>
        <a:p>
          <a:pPr algn="ctr"/>
          <a:endParaRPr lang="en-GB"/>
        </a:p>
      </dgm:t>
    </dgm:pt>
    <dgm:pt modelId="{2B1ECC35-229C-498A-80CE-D2766531F7DD}" type="sibTrans" cxnId="{B9170FDF-6E3E-44A3-95F8-5FD9E597D788}">
      <dgm:prSet/>
      <dgm:spPr/>
      <dgm:t>
        <a:bodyPr/>
        <a:lstStyle/>
        <a:p>
          <a:pPr algn="ctr"/>
          <a:endParaRPr lang="en-GB"/>
        </a:p>
      </dgm:t>
    </dgm:pt>
    <dgm:pt modelId="{D2AC7947-E41D-424A-9588-80C206C67D78}">
      <dgm:prSet custT="1"/>
      <dgm:spPr>
        <a:solidFill>
          <a:schemeClr val="accent1"/>
        </a:solidFill>
      </dgm:spPr>
      <dgm:t>
        <a:bodyPr/>
        <a:lstStyle/>
        <a:p>
          <a:pPr algn="ctr"/>
          <a:r>
            <a:rPr lang="en-GB" sz="1800" dirty="0">
              <a:solidFill>
                <a:schemeClr val="bg1"/>
              </a:solidFill>
              <a:effectLst/>
              <a:latin typeface="Calibri Light"/>
              <a:ea typeface="Times New Roman" panose="02020603050405020304" pitchFamily="18" charset="0"/>
              <a:cs typeface="Calibri"/>
            </a:rPr>
            <a:t>Understand local context and build on existing assets</a:t>
          </a:r>
        </a:p>
      </dgm:t>
    </dgm:pt>
    <dgm:pt modelId="{4FA436EB-7BDE-4BF3-919B-5D0E3495F002}" type="parTrans" cxnId="{1ECDAE39-1FDA-4743-A1ED-D47B427DD3D6}">
      <dgm:prSet/>
      <dgm:spPr/>
      <dgm:t>
        <a:bodyPr/>
        <a:lstStyle/>
        <a:p>
          <a:pPr algn="ctr"/>
          <a:endParaRPr lang="en-GB"/>
        </a:p>
      </dgm:t>
    </dgm:pt>
    <dgm:pt modelId="{F51F57B1-9F2F-4443-A5C7-04B4F1D39A31}" type="sibTrans" cxnId="{1ECDAE39-1FDA-4743-A1ED-D47B427DD3D6}">
      <dgm:prSet/>
      <dgm:spPr/>
      <dgm:t>
        <a:bodyPr/>
        <a:lstStyle/>
        <a:p>
          <a:pPr algn="ctr"/>
          <a:endParaRPr lang="en-GB"/>
        </a:p>
      </dgm:t>
    </dgm:pt>
    <dgm:pt modelId="{005C1CCE-E862-41F7-AA90-3E28B10A368C}">
      <dgm:prSet custT="1"/>
      <dgm:spPr>
        <a:solidFill>
          <a:schemeClr val="accent1"/>
        </a:solidFill>
      </dgm:spPr>
      <dgm:t>
        <a:bodyPr/>
        <a:lstStyle/>
        <a:p>
          <a:pPr algn="ctr" rtl="0"/>
          <a:r>
            <a:rPr lang="en-GB" sz="1800" dirty="0">
              <a:solidFill>
                <a:schemeClr val="bg1"/>
              </a:solidFill>
              <a:effectLst/>
              <a:latin typeface="Calibri Light"/>
              <a:ea typeface="Times New Roman" panose="02020603050405020304" pitchFamily="18" charset="0"/>
              <a:cs typeface="Calibri"/>
            </a:rPr>
            <a:t>Connect widely across the local system </a:t>
          </a:r>
          <a:endParaRPr lang="en-GB" sz="1800" dirty="0">
            <a:solidFill>
              <a:schemeClr val="bg1"/>
            </a:solidFill>
            <a:effectLst/>
            <a:latin typeface="Calibri Light"/>
            <a:ea typeface="Times New Roman" panose="02020603050405020304" pitchFamily="18" charset="0"/>
            <a:cs typeface="Times New Roman"/>
          </a:endParaRPr>
        </a:p>
      </dgm:t>
    </dgm:pt>
    <dgm:pt modelId="{0B21F601-BCEE-4D38-B69B-28C3188EFFEA}" type="parTrans" cxnId="{1FF7C156-086B-4F68-8B22-03D41421D294}">
      <dgm:prSet/>
      <dgm:spPr/>
      <dgm:t>
        <a:bodyPr/>
        <a:lstStyle/>
        <a:p>
          <a:pPr algn="ctr"/>
          <a:endParaRPr lang="en-GB"/>
        </a:p>
      </dgm:t>
    </dgm:pt>
    <dgm:pt modelId="{E5E3F968-0C17-4416-A22C-14BDDEE96155}" type="sibTrans" cxnId="{1FF7C156-086B-4F68-8B22-03D41421D294}">
      <dgm:prSet/>
      <dgm:spPr/>
      <dgm:t>
        <a:bodyPr/>
        <a:lstStyle/>
        <a:p>
          <a:pPr algn="ctr"/>
          <a:endParaRPr lang="en-GB"/>
        </a:p>
      </dgm:t>
    </dgm:pt>
    <dgm:pt modelId="{73F671F9-5A87-47C0-8DA5-F116E6FBC7D2}">
      <dgm:prSet custT="1"/>
      <dgm:spPr>
        <a:solidFill>
          <a:schemeClr val="accent1"/>
        </a:solidFill>
      </dgm:spPr>
      <dgm:t>
        <a:bodyPr/>
        <a:lstStyle/>
        <a:p>
          <a:pPr algn="ctr"/>
          <a:r>
            <a:rPr lang="en-GB" sz="1800" dirty="0">
              <a:solidFill>
                <a:schemeClr val="bg1"/>
              </a:solidFill>
              <a:effectLst/>
              <a:latin typeface="Calibri Light"/>
              <a:ea typeface="Times New Roman" panose="02020603050405020304" pitchFamily="18" charset="0"/>
              <a:cs typeface="Calibri"/>
            </a:rPr>
            <a:t>Challenge existing ways of doing things that get in the way of collaborative approaches</a:t>
          </a:r>
        </a:p>
      </dgm:t>
    </dgm:pt>
    <dgm:pt modelId="{CF694A97-5BD4-445A-ADF1-32FE13912880}" type="parTrans" cxnId="{8F05D204-1573-4D2D-A88B-A1F1F81F4F5F}">
      <dgm:prSet/>
      <dgm:spPr/>
      <dgm:t>
        <a:bodyPr/>
        <a:lstStyle/>
        <a:p>
          <a:pPr algn="ctr"/>
          <a:endParaRPr lang="en-GB"/>
        </a:p>
      </dgm:t>
    </dgm:pt>
    <dgm:pt modelId="{108A379F-07F7-47F5-9061-5E9B18C50576}" type="sibTrans" cxnId="{8F05D204-1573-4D2D-A88B-A1F1F81F4F5F}">
      <dgm:prSet/>
      <dgm:spPr/>
      <dgm:t>
        <a:bodyPr/>
        <a:lstStyle/>
        <a:p>
          <a:pPr algn="ctr"/>
          <a:endParaRPr lang="en-GB"/>
        </a:p>
      </dgm:t>
    </dgm:pt>
    <dgm:pt modelId="{E933FD83-3614-41CD-B035-E65AA655A7EE}">
      <dgm:prSet custT="1"/>
      <dgm:spPr>
        <a:solidFill>
          <a:schemeClr val="accent1"/>
        </a:solidFill>
      </dgm:spPr>
      <dgm:t>
        <a:bodyPr/>
        <a:lstStyle/>
        <a:p>
          <a:pPr algn="ctr"/>
          <a:r>
            <a:rPr lang="en-GB" sz="1800" dirty="0">
              <a:solidFill>
                <a:schemeClr val="bg1"/>
              </a:solidFill>
              <a:effectLst/>
              <a:latin typeface="Calibri Light"/>
              <a:ea typeface="Times New Roman" panose="02020603050405020304" pitchFamily="18" charset="0"/>
              <a:cs typeface="Calibri"/>
            </a:rPr>
            <a:t>Build a supportive Learning Community approach – recruitment, training, spaces for reflection (see Fuse blog)</a:t>
          </a:r>
          <a:endParaRPr lang="en-GB" sz="1800" dirty="0">
            <a:solidFill>
              <a:schemeClr val="bg1"/>
            </a:solidFill>
            <a:latin typeface="Calibri Light"/>
            <a:ea typeface="Times New Roman" panose="02020603050405020304" pitchFamily="18" charset="0"/>
            <a:cs typeface="Calibri"/>
          </a:endParaRPr>
        </a:p>
      </dgm:t>
    </dgm:pt>
    <dgm:pt modelId="{0EC38D2E-8477-47FB-8805-4389A38B50F6}" type="parTrans" cxnId="{67A8EDE3-B574-4B10-BF6C-8F516D56EAF5}">
      <dgm:prSet/>
      <dgm:spPr/>
      <dgm:t>
        <a:bodyPr/>
        <a:lstStyle/>
        <a:p>
          <a:pPr algn="ctr"/>
          <a:endParaRPr lang="en-GB"/>
        </a:p>
      </dgm:t>
    </dgm:pt>
    <dgm:pt modelId="{88EA956D-3975-4D84-9DB5-C2ED9003C23B}" type="sibTrans" cxnId="{67A8EDE3-B574-4B10-BF6C-8F516D56EAF5}">
      <dgm:prSet/>
      <dgm:spPr/>
      <dgm:t>
        <a:bodyPr/>
        <a:lstStyle/>
        <a:p>
          <a:pPr algn="ctr"/>
          <a:endParaRPr lang="en-GB"/>
        </a:p>
      </dgm:t>
    </dgm:pt>
    <dgm:pt modelId="{3828E167-4FC9-4514-AAA8-5BEA3067EDA7}">
      <dgm:prSet custT="1"/>
      <dgm:spPr>
        <a:solidFill>
          <a:schemeClr val="accent1"/>
        </a:solidFill>
      </dgm:spPr>
      <dgm:t>
        <a:bodyPr/>
        <a:lstStyle/>
        <a:p>
          <a:pPr algn="ctr"/>
          <a:r>
            <a:rPr lang="en-GB" sz="1800">
              <a:solidFill>
                <a:schemeClr val="bg1"/>
              </a:solidFill>
              <a:effectLst/>
              <a:latin typeface="Calibri Light"/>
              <a:ea typeface="Times New Roman" panose="02020603050405020304" pitchFamily="18" charset="0"/>
              <a:cs typeface="Calibri Light"/>
            </a:rPr>
            <a:t>Capture impact through stories, numbers and outcome measure as a route to sustainability</a:t>
          </a:r>
          <a:endParaRPr lang="en-GB" sz="1800">
            <a:solidFill>
              <a:schemeClr val="bg1"/>
            </a:solidFill>
            <a:latin typeface="Calibri Light"/>
            <a:cs typeface="Calibri Light"/>
          </a:endParaRPr>
        </a:p>
      </dgm:t>
    </dgm:pt>
    <dgm:pt modelId="{87A41C9F-F8B0-4F1F-BA47-352D86E37BB3}" type="parTrans" cxnId="{715154AD-6FD8-42F2-A48E-56017506A05D}">
      <dgm:prSet/>
      <dgm:spPr/>
      <dgm:t>
        <a:bodyPr/>
        <a:lstStyle/>
        <a:p>
          <a:pPr algn="ctr"/>
          <a:endParaRPr lang="en-GB"/>
        </a:p>
      </dgm:t>
    </dgm:pt>
    <dgm:pt modelId="{D5D17BBD-5868-4B61-9F21-BFDF1F685DA1}" type="sibTrans" cxnId="{715154AD-6FD8-42F2-A48E-56017506A05D}">
      <dgm:prSet/>
      <dgm:spPr/>
      <dgm:t>
        <a:bodyPr/>
        <a:lstStyle/>
        <a:p>
          <a:pPr algn="ctr"/>
          <a:endParaRPr lang="en-GB"/>
        </a:p>
      </dgm:t>
    </dgm:pt>
    <dgm:pt modelId="{84F93B7A-A8D6-443A-AD5B-D292A3BCB6D9}" type="pres">
      <dgm:prSet presAssocID="{7CE8786A-4835-461D-BCAD-1615A0AE0959}" presName="linearFlow" presStyleCnt="0">
        <dgm:presLayoutVars>
          <dgm:dir/>
          <dgm:resizeHandles val="exact"/>
        </dgm:presLayoutVars>
      </dgm:prSet>
      <dgm:spPr/>
    </dgm:pt>
    <dgm:pt modelId="{040D7308-FD9D-4507-9DFE-BE9512267FAA}" type="pres">
      <dgm:prSet presAssocID="{C1A77051-78EB-4BD1-A480-1835B7C4858D}" presName="composite" presStyleCnt="0"/>
      <dgm:spPr/>
    </dgm:pt>
    <dgm:pt modelId="{6A20D42B-27F3-4EC2-9B5E-D8B41A5C725C}" type="pres">
      <dgm:prSet presAssocID="{C1A77051-78EB-4BD1-A480-1835B7C4858D}" presName="imgShp" presStyleLbl="fgImgPlace1" presStyleIdx="0" presStyleCnt="6" custLinFactNeighborX="-64755" custLinFactNeighborY="904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ghts On outline"/>
        </a:ext>
      </dgm:extLst>
    </dgm:pt>
    <dgm:pt modelId="{A96D63D7-80A1-4F70-A72D-A2F65B3CD79D}" type="pres">
      <dgm:prSet presAssocID="{C1A77051-78EB-4BD1-A480-1835B7C4858D}" presName="txShp" presStyleLbl="node1" presStyleIdx="0" presStyleCnt="6">
        <dgm:presLayoutVars>
          <dgm:bulletEnabled val="1"/>
        </dgm:presLayoutVars>
      </dgm:prSet>
      <dgm:spPr/>
    </dgm:pt>
    <dgm:pt modelId="{B9996855-43A4-4076-B79B-3B26F46D1850}" type="pres">
      <dgm:prSet presAssocID="{2B1ECC35-229C-498A-80CE-D2766531F7DD}" presName="spacing" presStyleCnt="0"/>
      <dgm:spPr/>
    </dgm:pt>
    <dgm:pt modelId="{1B0A684C-9F23-48EC-BCAC-F09421E40F43}" type="pres">
      <dgm:prSet presAssocID="{D2AC7947-E41D-424A-9588-80C206C67D78}" presName="composite" presStyleCnt="0"/>
      <dgm:spPr/>
    </dgm:pt>
    <dgm:pt modelId="{40556098-3486-4A17-ACC2-4ECDC8630626}" type="pres">
      <dgm:prSet presAssocID="{D2AC7947-E41D-424A-9588-80C206C67D78}" presName="imgShp" presStyleLbl="fgImgPlace1" presStyleIdx="1" presStyleCnt="6" custLinFactNeighborX="-6125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ty outline"/>
        </a:ext>
      </dgm:extLst>
    </dgm:pt>
    <dgm:pt modelId="{A2C5AB92-1BFD-4193-98FC-4E3ECF033562}" type="pres">
      <dgm:prSet presAssocID="{D2AC7947-E41D-424A-9588-80C206C67D78}" presName="txShp" presStyleLbl="node1" presStyleIdx="1" presStyleCnt="6">
        <dgm:presLayoutVars>
          <dgm:bulletEnabled val="1"/>
        </dgm:presLayoutVars>
      </dgm:prSet>
      <dgm:spPr/>
    </dgm:pt>
    <dgm:pt modelId="{DBC67544-CF02-4772-BAB6-85929CC806EC}" type="pres">
      <dgm:prSet presAssocID="{F51F57B1-9F2F-4443-A5C7-04B4F1D39A31}" presName="spacing" presStyleCnt="0"/>
      <dgm:spPr/>
    </dgm:pt>
    <dgm:pt modelId="{14BCF90C-05D3-4EDE-9F80-212216A030B7}" type="pres">
      <dgm:prSet presAssocID="{005C1CCE-E862-41F7-AA90-3E28B10A368C}" presName="composite" presStyleCnt="0"/>
      <dgm:spPr/>
    </dgm:pt>
    <dgm:pt modelId="{63896CFF-17D5-4E24-8F4C-D6F41FC26B4D}" type="pres">
      <dgm:prSet presAssocID="{005C1CCE-E862-41F7-AA90-3E28B10A368C}" presName="imgShp" presStyleLbl="fgImgPlace1" presStyleIdx="2" presStyleCnt="6" custLinFactNeighborX="-64755" custLinFactNeighborY="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nected with solid fill"/>
        </a:ext>
      </dgm:extLst>
    </dgm:pt>
    <dgm:pt modelId="{2A611B40-6A6F-4612-8DE8-A442FDCF6F89}" type="pres">
      <dgm:prSet presAssocID="{005C1CCE-E862-41F7-AA90-3E28B10A368C}" presName="txShp" presStyleLbl="node1" presStyleIdx="2" presStyleCnt="6">
        <dgm:presLayoutVars>
          <dgm:bulletEnabled val="1"/>
        </dgm:presLayoutVars>
      </dgm:prSet>
      <dgm:spPr/>
    </dgm:pt>
    <dgm:pt modelId="{CDF41A73-D387-47A2-8A8D-35DEC7088928}" type="pres">
      <dgm:prSet presAssocID="{E5E3F968-0C17-4416-A22C-14BDDEE96155}" presName="spacing" presStyleCnt="0"/>
      <dgm:spPr/>
    </dgm:pt>
    <dgm:pt modelId="{AE1DC449-6E60-44A4-8743-44C1F72C0669}" type="pres">
      <dgm:prSet presAssocID="{73F671F9-5A87-47C0-8DA5-F116E6FBC7D2}" presName="composite" presStyleCnt="0"/>
      <dgm:spPr/>
    </dgm:pt>
    <dgm:pt modelId="{1077EF91-0DFB-4AAD-9875-5192B63F46F1}" type="pres">
      <dgm:prSet presAssocID="{73F671F9-5A87-47C0-8DA5-F116E6FBC7D2}" presName="imgShp" presStyleLbl="fgImgPlace1" presStyleIdx="3" presStyleCnt="6" custLinFactNeighborX="-64755" custLinFactNeighborY="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Questions with solid fill"/>
        </a:ext>
      </dgm:extLst>
    </dgm:pt>
    <dgm:pt modelId="{6589CC16-D4E8-4869-8FD2-111E545F5C5E}" type="pres">
      <dgm:prSet presAssocID="{73F671F9-5A87-47C0-8DA5-F116E6FBC7D2}" presName="txShp" presStyleLbl="node1" presStyleIdx="3" presStyleCnt="6">
        <dgm:presLayoutVars>
          <dgm:bulletEnabled val="1"/>
        </dgm:presLayoutVars>
      </dgm:prSet>
      <dgm:spPr/>
    </dgm:pt>
    <dgm:pt modelId="{2F52C9F5-2200-43BF-920F-893B91BDE58E}" type="pres">
      <dgm:prSet presAssocID="{108A379F-07F7-47F5-9061-5E9B18C50576}" presName="spacing" presStyleCnt="0"/>
      <dgm:spPr/>
    </dgm:pt>
    <dgm:pt modelId="{3C895E57-4F4D-4553-A314-A4E7CF02C8E5}" type="pres">
      <dgm:prSet presAssocID="{E933FD83-3614-41CD-B035-E65AA655A7EE}" presName="composite" presStyleCnt="0"/>
      <dgm:spPr/>
    </dgm:pt>
    <dgm:pt modelId="{AB493A41-AA39-4F79-9EC5-0B11F8F03162}" type="pres">
      <dgm:prSet presAssocID="{E933FD83-3614-41CD-B035-E65AA655A7EE}" presName="imgShp" presStyleLbl="fgImgPlace1" presStyleIdx="4" presStyleCnt="6" custLinFactNeighborX="-64755" custLinFactNeighborY="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Users outline"/>
        </a:ext>
      </dgm:extLst>
    </dgm:pt>
    <dgm:pt modelId="{AA3476EB-0A91-476E-A943-D1572F13F873}" type="pres">
      <dgm:prSet presAssocID="{E933FD83-3614-41CD-B035-E65AA655A7EE}" presName="txShp" presStyleLbl="node1" presStyleIdx="4" presStyleCnt="6">
        <dgm:presLayoutVars>
          <dgm:bulletEnabled val="1"/>
        </dgm:presLayoutVars>
      </dgm:prSet>
      <dgm:spPr/>
    </dgm:pt>
    <dgm:pt modelId="{28E1C73F-C6DB-448A-B54E-E434BFF72A6D}" type="pres">
      <dgm:prSet presAssocID="{88EA956D-3975-4D84-9DB5-C2ED9003C23B}" presName="spacing" presStyleCnt="0"/>
      <dgm:spPr/>
    </dgm:pt>
    <dgm:pt modelId="{6BAD5748-2375-46F5-B023-41CB636015C8}" type="pres">
      <dgm:prSet presAssocID="{3828E167-4FC9-4514-AAA8-5BEA3067EDA7}" presName="composite" presStyleCnt="0"/>
      <dgm:spPr/>
    </dgm:pt>
    <dgm:pt modelId="{D9DE73C4-64B5-45F3-BB04-961D4A11F579}" type="pres">
      <dgm:prSet presAssocID="{3828E167-4FC9-4514-AAA8-5BEA3067EDA7}" presName="imgShp" presStyleLbl="fgImgPlace1" presStyleIdx="5" presStyleCnt="6" custLinFactNeighborX="-64755" custLinFactNeighborY="0"/>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ewspaper outline"/>
        </a:ext>
      </dgm:extLst>
    </dgm:pt>
    <dgm:pt modelId="{1A2CE3A3-5F3C-4ABE-9B80-616C889D44D4}" type="pres">
      <dgm:prSet presAssocID="{3828E167-4FC9-4514-AAA8-5BEA3067EDA7}" presName="txShp" presStyleLbl="node1" presStyleIdx="5" presStyleCnt="6">
        <dgm:presLayoutVars>
          <dgm:bulletEnabled val="1"/>
        </dgm:presLayoutVars>
      </dgm:prSet>
      <dgm:spPr/>
    </dgm:pt>
  </dgm:ptLst>
  <dgm:cxnLst>
    <dgm:cxn modelId="{8F05D204-1573-4D2D-A88B-A1F1F81F4F5F}" srcId="{7CE8786A-4835-461D-BCAD-1615A0AE0959}" destId="{73F671F9-5A87-47C0-8DA5-F116E6FBC7D2}" srcOrd="3" destOrd="0" parTransId="{CF694A97-5BD4-445A-ADF1-32FE13912880}" sibTransId="{108A379F-07F7-47F5-9061-5E9B18C50576}"/>
    <dgm:cxn modelId="{31B10734-1CA8-4534-A0D4-83831D537E8D}" type="presOf" srcId="{005C1CCE-E862-41F7-AA90-3E28B10A368C}" destId="{2A611B40-6A6F-4612-8DE8-A442FDCF6F89}" srcOrd="0" destOrd="0" presId="urn:microsoft.com/office/officeart/2005/8/layout/vList3"/>
    <dgm:cxn modelId="{1ECDAE39-1FDA-4743-A1ED-D47B427DD3D6}" srcId="{7CE8786A-4835-461D-BCAD-1615A0AE0959}" destId="{D2AC7947-E41D-424A-9588-80C206C67D78}" srcOrd="1" destOrd="0" parTransId="{4FA436EB-7BDE-4BF3-919B-5D0E3495F002}" sibTransId="{F51F57B1-9F2F-4443-A5C7-04B4F1D39A31}"/>
    <dgm:cxn modelId="{519ACD5B-D0F7-49D5-97B7-441D53B34E2D}" type="presOf" srcId="{7CE8786A-4835-461D-BCAD-1615A0AE0959}" destId="{84F93B7A-A8D6-443A-AD5B-D292A3BCB6D9}" srcOrd="0" destOrd="0" presId="urn:microsoft.com/office/officeart/2005/8/layout/vList3"/>
    <dgm:cxn modelId="{BCDAC274-3BD1-41B9-BD3B-101CA3B708EB}" type="presOf" srcId="{D2AC7947-E41D-424A-9588-80C206C67D78}" destId="{A2C5AB92-1BFD-4193-98FC-4E3ECF033562}" srcOrd="0" destOrd="0" presId="urn:microsoft.com/office/officeart/2005/8/layout/vList3"/>
    <dgm:cxn modelId="{1FF7C156-086B-4F68-8B22-03D41421D294}" srcId="{7CE8786A-4835-461D-BCAD-1615A0AE0959}" destId="{005C1CCE-E862-41F7-AA90-3E28B10A368C}" srcOrd="2" destOrd="0" parTransId="{0B21F601-BCEE-4D38-B69B-28C3188EFFEA}" sibTransId="{E5E3F968-0C17-4416-A22C-14BDDEE96155}"/>
    <dgm:cxn modelId="{DFB2B198-AA4C-48EC-B1F6-7A0B6713DD50}" type="presOf" srcId="{3828E167-4FC9-4514-AAA8-5BEA3067EDA7}" destId="{1A2CE3A3-5F3C-4ABE-9B80-616C889D44D4}" srcOrd="0" destOrd="0" presId="urn:microsoft.com/office/officeart/2005/8/layout/vList3"/>
    <dgm:cxn modelId="{715154AD-6FD8-42F2-A48E-56017506A05D}" srcId="{7CE8786A-4835-461D-BCAD-1615A0AE0959}" destId="{3828E167-4FC9-4514-AAA8-5BEA3067EDA7}" srcOrd="5" destOrd="0" parTransId="{87A41C9F-F8B0-4F1F-BA47-352D86E37BB3}" sibTransId="{D5D17BBD-5868-4B61-9F21-BFDF1F685DA1}"/>
    <dgm:cxn modelId="{068569CC-24FE-4036-9867-EA827D709F9A}" type="presOf" srcId="{C1A77051-78EB-4BD1-A480-1835B7C4858D}" destId="{A96D63D7-80A1-4F70-A72D-A2F65B3CD79D}" srcOrd="0" destOrd="0" presId="urn:microsoft.com/office/officeart/2005/8/layout/vList3"/>
    <dgm:cxn modelId="{1E72B9CF-9C36-4F57-B342-349B76625E55}" type="presOf" srcId="{E933FD83-3614-41CD-B035-E65AA655A7EE}" destId="{AA3476EB-0A91-476E-A943-D1572F13F873}" srcOrd="0" destOrd="0" presId="urn:microsoft.com/office/officeart/2005/8/layout/vList3"/>
    <dgm:cxn modelId="{05A468DD-53DF-45E1-87E9-7187043D7976}" type="presOf" srcId="{73F671F9-5A87-47C0-8DA5-F116E6FBC7D2}" destId="{6589CC16-D4E8-4869-8FD2-111E545F5C5E}" srcOrd="0" destOrd="0" presId="urn:microsoft.com/office/officeart/2005/8/layout/vList3"/>
    <dgm:cxn modelId="{B9170FDF-6E3E-44A3-95F8-5FD9E597D788}" srcId="{7CE8786A-4835-461D-BCAD-1615A0AE0959}" destId="{C1A77051-78EB-4BD1-A480-1835B7C4858D}" srcOrd="0" destOrd="0" parTransId="{30823247-0B02-42DC-A2F3-B3CF240CE245}" sibTransId="{2B1ECC35-229C-498A-80CE-D2766531F7DD}"/>
    <dgm:cxn modelId="{67A8EDE3-B574-4B10-BF6C-8F516D56EAF5}" srcId="{7CE8786A-4835-461D-BCAD-1615A0AE0959}" destId="{E933FD83-3614-41CD-B035-E65AA655A7EE}" srcOrd="4" destOrd="0" parTransId="{0EC38D2E-8477-47FB-8805-4389A38B50F6}" sibTransId="{88EA956D-3975-4D84-9DB5-C2ED9003C23B}"/>
    <dgm:cxn modelId="{0D0FA015-88F0-4C8B-BA25-2C031C08F931}" type="presParOf" srcId="{84F93B7A-A8D6-443A-AD5B-D292A3BCB6D9}" destId="{040D7308-FD9D-4507-9DFE-BE9512267FAA}" srcOrd="0" destOrd="0" presId="urn:microsoft.com/office/officeart/2005/8/layout/vList3"/>
    <dgm:cxn modelId="{B9D47B07-7990-409E-8CB5-EA0F952FCA62}" type="presParOf" srcId="{040D7308-FD9D-4507-9DFE-BE9512267FAA}" destId="{6A20D42B-27F3-4EC2-9B5E-D8B41A5C725C}" srcOrd="0" destOrd="0" presId="urn:microsoft.com/office/officeart/2005/8/layout/vList3"/>
    <dgm:cxn modelId="{E37AFF7E-DF4C-4DC4-B101-8479F19FD6C6}" type="presParOf" srcId="{040D7308-FD9D-4507-9DFE-BE9512267FAA}" destId="{A96D63D7-80A1-4F70-A72D-A2F65B3CD79D}" srcOrd="1" destOrd="0" presId="urn:microsoft.com/office/officeart/2005/8/layout/vList3"/>
    <dgm:cxn modelId="{293F17D6-D555-42AD-8A75-C987D0FA84D6}" type="presParOf" srcId="{84F93B7A-A8D6-443A-AD5B-D292A3BCB6D9}" destId="{B9996855-43A4-4076-B79B-3B26F46D1850}" srcOrd="1" destOrd="0" presId="urn:microsoft.com/office/officeart/2005/8/layout/vList3"/>
    <dgm:cxn modelId="{691295BE-7EA9-457D-9070-4673A9793F81}" type="presParOf" srcId="{84F93B7A-A8D6-443A-AD5B-D292A3BCB6D9}" destId="{1B0A684C-9F23-48EC-BCAC-F09421E40F43}" srcOrd="2" destOrd="0" presId="urn:microsoft.com/office/officeart/2005/8/layout/vList3"/>
    <dgm:cxn modelId="{996A5871-45F6-4D94-938D-3520439EA61B}" type="presParOf" srcId="{1B0A684C-9F23-48EC-BCAC-F09421E40F43}" destId="{40556098-3486-4A17-ACC2-4ECDC8630626}" srcOrd="0" destOrd="0" presId="urn:microsoft.com/office/officeart/2005/8/layout/vList3"/>
    <dgm:cxn modelId="{008B79CA-8BF7-495E-851C-48CE856F3DE9}" type="presParOf" srcId="{1B0A684C-9F23-48EC-BCAC-F09421E40F43}" destId="{A2C5AB92-1BFD-4193-98FC-4E3ECF033562}" srcOrd="1" destOrd="0" presId="urn:microsoft.com/office/officeart/2005/8/layout/vList3"/>
    <dgm:cxn modelId="{597A4B61-18F0-4DA3-853D-B2737C65DCAA}" type="presParOf" srcId="{84F93B7A-A8D6-443A-AD5B-D292A3BCB6D9}" destId="{DBC67544-CF02-4772-BAB6-85929CC806EC}" srcOrd="3" destOrd="0" presId="urn:microsoft.com/office/officeart/2005/8/layout/vList3"/>
    <dgm:cxn modelId="{631A5F36-8FA1-444A-B35E-B4B9B2BB2D08}" type="presParOf" srcId="{84F93B7A-A8D6-443A-AD5B-D292A3BCB6D9}" destId="{14BCF90C-05D3-4EDE-9F80-212216A030B7}" srcOrd="4" destOrd="0" presId="urn:microsoft.com/office/officeart/2005/8/layout/vList3"/>
    <dgm:cxn modelId="{3E82D7C1-8E08-42D1-9D8A-4C2289BD6EAC}" type="presParOf" srcId="{14BCF90C-05D3-4EDE-9F80-212216A030B7}" destId="{63896CFF-17D5-4E24-8F4C-D6F41FC26B4D}" srcOrd="0" destOrd="0" presId="urn:microsoft.com/office/officeart/2005/8/layout/vList3"/>
    <dgm:cxn modelId="{8006F7F3-9945-4748-AAAB-754E1BC12B61}" type="presParOf" srcId="{14BCF90C-05D3-4EDE-9F80-212216A030B7}" destId="{2A611B40-6A6F-4612-8DE8-A442FDCF6F89}" srcOrd="1" destOrd="0" presId="urn:microsoft.com/office/officeart/2005/8/layout/vList3"/>
    <dgm:cxn modelId="{E731C1E1-97C1-416C-8123-2DF74567590C}" type="presParOf" srcId="{84F93B7A-A8D6-443A-AD5B-D292A3BCB6D9}" destId="{CDF41A73-D387-47A2-8A8D-35DEC7088928}" srcOrd="5" destOrd="0" presId="urn:microsoft.com/office/officeart/2005/8/layout/vList3"/>
    <dgm:cxn modelId="{A5BF7B24-CCF1-4137-A82E-193C7A295050}" type="presParOf" srcId="{84F93B7A-A8D6-443A-AD5B-D292A3BCB6D9}" destId="{AE1DC449-6E60-44A4-8743-44C1F72C0669}" srcOrd="6" destOrd="0" presId="urn:microsoft.com/office/officeart/2005/8/layout/vList3"/>
    <dgm:cxn modelId="{A3828A72-9405-4128-AA36-D87C15E03DA7}" type="presParOf" srcId="{AE1DC449-6E60-44A4-8743-44C1F72C0669}" destId="{1077EF91-0DFB-4AAD-9875-5192B63F46F1}" srcOrd="0" destOrd="0" presId="urn:microsoft.com/office/officeart/2005/8/layout/vList3"/>
    <dgm:cxn modelId="{58630232-5CEB-466C-A687-0F184DD501EB}" type="presParOf" srcId="{AE1DC449-6E60-44A4-8743-44C1F72C0669}" destId="{6589CC16-D4E8-4869-8FD2-111E545F5C5E}" srcOrd="1" destOrd="0" presId="urn:microsoft.com/office/officeart/2005/8/layout/vList3"/>
    <dgm:cxn modelId="{4FF797DC-1491-4E86-B9C5-6170D21B9139}" type="presParOf" srcId="{84F93B7A-A8D6-443A-AD5B-D292A3BCB6D9}" destId="{2F52C9F5-2200-43BF-920F-893B91BDE58E}" srcOrd="7" destOrd="0" presId="urn:microsoft.com/office/officeart/2005/8/layout/vList3"/>
    <dgm:cxn modelId="{3DABBFBB-A571-4CED-ABB3-393986DA616A}" type="presParOf" srcId="{84F93B7A-A8D6-443A-AD5B-D292A3BCB6D9}" destId="{3C895E57-4F4D-4553-A314-A4E7CF02C8E5}" srcOrd="8" destOrd="0" presId="urn:microsoft.com/office/officeart/2005/8/layout/vList3"/>
    <dgm:cxn modelId="{EB00F639-70A7-4F55-BAFF-6E5C27803F08}" type="presParOf" srcId="{3C895E57-4F4D-4553-A314-A4E7CF02C8E5}" destId="{AB493A41-AA39-4F79-9EC5-0B11F8F03162}" srcOrd="0" destOrd="0" presId="urn:microsoft.com/office/officeart/2005/8/layout/vList3"/>
    <dgm:cxn modelId="{B42086B7-64A4-41CC-8E89-CBD68D674F4C}" type="presParOf" srcId="{3C895E57-4F4D-4553-A314-A4E7CF02C8E5}" destId="{AA3476EB-0A91-476E-A943-D1572F13F873}" srcOrd="1" destOrd="0" presId="urn:microsoft.com/office/officeart/2005/8/layout/vList3"/>
    <dgm:cxn modelId="{4646AC9C-D274-4C80-A989-1FF73A8C33A9}" type="presParOf" srcId="{84F93B7A-A8D6-443A-AD5B-D292A3BCB6D9}" destId="{28E1C73F-C6DB-448A-B54E-E434BFF72A6D}" srcOrd="9" destOrd="0" presId="urn:microsoft.com/office/officeart/2005/8/layout/vList3"/>
    <dgm:cxn modelId="{68A23692-7B8D-4F76-9C6B-67B7AC31E680}" type="presParOf" srcId="{84F93B7A-A8D6-443A-AD5B-D292A3BCB6D9}" destId="{6BAD5748-2375-46F5-B023-41CB636015C8}" srcOrd="10" destOrd="0" presId="urn:microsoft.com/office/officeart/2005/8/layout/vList3"/>
    <dgm:cxn modelId="{7C75DD65-E310-4C5E-A325-E2386375F1AD}" type="presParOf" srcId="{6BAD5748-2375-46F5-B023-41CB636015C8}" destId="{D9DE73C4-64B5-45F3-BB04-961D4A11F579}" srcOrd="0" destOrd="0" presId="urn:microsoft.com/office/officeart/2005/8/layout/vList3"/>
    <dgm:cxn modelId="{6F00A2EA-9910-43A5-BA21-45204725032C}" type="presParOf" srcId="{6BAD5748-2375-46F5-B023-41CB636015C8}" destId="{1A2CE3A3-5F3C-4ABE-9B80-616C889D44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D63D7-80A1-4F70-A72D-A2F65B3CD79D}">
      <dsp:nvSpPr>
        <dsp:cNvPr id="0" name=""/>
        <dsp:cNvSpPr/>
      </dsp:nvSpPr>
      <dsp:spPr>
        <a:xfrm rot="10800000">
          <a:off x="2433241" y="3774"/>
          <a:ext cx="9056587" cy="608282"/>
        </a:xfrm>
        <a:prstGeom prst="homePlate">
          <a:avLst/>
        </a:prstGeom>
        <a:solidFill>
          <a:schemeClr val="accent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36" tIns="68580" rIns="128016"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GB" sz="1800" kern="1200" dirty="0">
              <a:solidFill>
                <a:schemeClr val="bg1"/>
              </a:solidFill>
              <a:effectLst/>
              <a:latin typeface="Calibri Light"/>
              <a:ea typeface="Times New Roman" panose="02020603050405020304" pitchFamily="18" charset="0"/>
              <a:cs typeface="Calibri"/>
            </a:rPr>
            <a:t>Prototyping not piloting (rapid test and learn with service user &amp; service provider led design) – children with complex medical needs / persistent physical symptoms / LTC / perioperative</a:t>
          </a:r>
          <a:endParaRPr lang="en-GB" sz="1800" kern="1200" dirty="0">
            <a:solidFill>
              <a:schemeClr val="bg1"/>
            </a:solidFill>
            <a:latin typeface="Calibri Light"/>
            <a:cs typeface="Calibri"/>
          </a:endParaRPr>
        </a:p>
      </dsp:txBody>
      <dsp:txXfrm rot="10800000">
        <a:off x="2585311" y="3774"/>
        <a:ext cx="8904517" cy="608282"/>
      </dsp:txXfrm>
    </dsp:sp>
    <dsp:sp modelId="{6A20D42B-27F3-4EC2-9B5E-D8B41A5C725C}">
      <dsp:nvSpPr>
        <dsp:cNvPr id="0" name=""/>
        <dsp:cNvSpPr/>
      </dsp:nvSpPr>
      <dsp:spPr>
        <a:xfrm>
          <a:off x="1735206" y="58793"/>
          <a:ext cx="608282" cy="6082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5AB92-1BFD-4193-98FC-4E3ECF033562}">
      <dsp:nvSpPr>
        <dsp:cNvPr id="0" name=""/>
        <dsp:cNvSpPr/>
      </dsp:nvSpPr>
      <dsp:spPr>
        <a:xfrm rot="10800000">
          <a:off x="2433241" y="764128"/>
          <a:ext cx="9056587" cy="608282"/>
        </a:xfrm>
        <a:prstGeom prst="homePlate">
          <a:avLst/>
        </a:prstGeom>
        <a:solidFill>
          <a:schemeClr val="accent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36"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latin typeface="Calibri Light"/>
              <a:ea typeface="Times New Roman" panose="02020603050405020304" pitchFamily="18" charset="0"/>
              <a:cs typeface="Calibri"/>
            </a:rPr>
            <a:t>Understand local context and build on existing assets</a:t>
          </a:r>
        </a:p>
      </dsp:txBody>
      <dsp:txXfrm rot="10800000">
        <a:off x="2585311" y="764128"/>
        <a:ext cx="8904517" cy="608282"/>
      </dsp:txXfrm>
    </dsp:sp>
    <dsp:sp modelId="{40556098-3486-4A17-ACC2-4ECDC8630626}">
      <dsp:nvSpPr>
        <dsp:cNvPr id="0" name=""/>
        <dsp:cNvSpPr/>
      </dsp:nvSpPr>
      <dsp:spPr>
        <a:xfrm>
          <a:off x="1756496" y="764128"/>
          <a:ext cx="608282" cy="608282"/>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611B40-6A6F-4612-8DE8-A442FDCF6F89}">
      <dsp:nvSpPr>
        <dsp:cNvPr id="0" name=""/>
        <dsp:cNvSpPr/>
      </dsp:nvSpPr>
      <dsp:spPr>
        <a:xfrm rot="10800000">
          <a:off x="2433241" y="1524481"/>
          <a:ext cx="9056587" cy="608282"/>
        </a:xfrm>
        <a:prstGeom prst="homePlate">
          <a:avLst/>
        </a:prstGeom>
        <a:solidFill>
          <a:schemeClr val="accent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36" tIns="68580" rIns="128016"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solidFill>
                <a:schemeClr val="bg1"/>
              </a:solidFill>
              <a:effectLst/>
              <a:latin typeface="Calibri Light"/>
              <a:ea typeface="Times New Roman" panose="02020603050405020304" pitchFamily="18" charset="0"/>
              <a:cs typeface="Calibri"/>
            </a:rPr>
            <a:t>Connect widely across the local system </a:t>
          </a:r>
          <a:endParaRPr lang="en-GB" sz="1800" kern="1200" dirty="0">
            <a:solidFill>
              <a:schemeClr val="bg1"/>
            </a:solidFill>
            <a:effectLst/>
            <a:latin typeface="Calibri Light"/>
            <a:ea typeface="Times New Roman" panose="02020603050405020304" pitchFamily="18" charset="0"/>
            <a:cs typeface="Times New Roman"/>
          </a:endParaRPr>
        </a:p>
      </dsp:txBody>
      <dsp:txXfrm rot="10800000">
        <a:off x="2585311" y="1524481"/>
        <a:ext cx="8904517" cy="608282"/>
      </dsp:txXfrm>
    </dsp:sp>
    <dsp:sp modelId="{63896CFF-17D5-4E24-8F4C-D6F41FC26B4D}">
      <dsp:nvSpPr>
        <dsp:cNvPr id="0" name=""/>
        <dsp:cNvSpPr/>
      </dsp:nvSpPr>
      <dsp:spPr>
        <a:xfrm>
          <a:off x="1735206" y="1524481"/>
          <a:ext cx="608282" cy="60828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89CC16-D4E8-4869-8FD2-111E545F5C5E}">
      <dsp:nvSpPr>
        <dsp:cNvPr id="0" name=""/>
        <dsp:cNvSpPr/>
      </dsp:nvSpPr>
      <dsp:spPr>
        <a:xfrm rot="10800000">
          <a:off x="2433241" y="2284834"/>
          <a:ext cx="9056587" cy="608282"/>
        </a:xfrm>
        <a:prstGeom prst="homePlate">
          <a:avLst/>
        </a:prstGeom>
        <a:solidFill>
          <a:schemeClr val="accent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36"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latin typeface="Calibri Light"/>
              <a:ea typeface="Times New Roman" panose="02020603050405020304" pitchFamily="18" charset="0"/>
              <a:cs typeface="Calibri"/>
            </a:rPr>
            <a:t>Challenge existing ways of doing things that get in the way of collaborative approaches</a:t>
          </a:r>
        </a:p>
      </dsp:txBody>
      <dsp:txXfrm rot="10800000">
        <a:off x="2585311" y="2284834"/>
        <a:ext cx="8904517" cy="608282"/>
      </dsp:txXfrm>
    </dsp:sp>
    <dsp:sp modelId="{1077EF91-0DFB-4AAD-9875-5192B63F46F1}">
      <dsp:nvSpPr>
        <dsp:cNvPr id="0" name=""/>
        <dsp:cNvSpPr/>
      </dsp:nvSpPr>
      <dsp:spPr>
        <a:xfrm>
          <a:off x="1735206" y="2284834"/>
          <a:ext cx="608282" cy="608282"/>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3476EB-0A91-476E-A943-D1572F13F873}">
      <dsp:nvSpPr>
        <dsp:cNvPr id="0" name=""/>
        <dsp:cNvSpPr/>
      </dsp:nvSpPr>
      <dsp:spPr>
        <a:xfrm rot="10800000">
          <a:off x="2433241" y="3045188"/>
          <a:ext cx="9056587" cy="608282"/>
        </a:xfrm>
        <a:prstGeom prst="homePlate">
          <a:avLst/>
        </a:prstGeom>
        <a:solidFill>
          <a:schemeClr val="accent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36"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bg1"/>
              </a:solidFill>
              <a:effectLst/>
              <a:latin typeface="Calibri Light"/>
              <a:ea typeface="Times New Roman" panose="02020603050405020304" pitchFamily="18" charset="0"/>
              <a:cs typeface="Calibri"/>
            </a:rPr>
            <a:t>Build a supportive Learning Community approach – recruitment, training, spaces for reflection (see Fuse blog)</a:t>
          </a:r>
          <a:endParaRPr lang="en-GB" sz="1800" kern="1200" dirty="0">
            <a:solidFill>
              <a:schemeClr val="bg1"/>
            </a:solidFill>
            <a:latin typeface="Calibri Light"/>
            <a:ea typeface="Times New Roman" panose="02020603050405020304" pitchFamily="18" charset="0"/>
            <a:cs typeface="Calibri"/>
          </a:endParaRPr>
        </a:p>
      </dsp:txBody>
      <dsp:txXfrm rot="10800000">
        <a:off x="2585311" y="3045188"/>
        <a:ext cx="8904517" cy="608282"/>
      </dsp:txXfrm>
    </dsp:sp>
    <dsp:sp modelId="{AB493A41-AA39-4F79-9EC5-0B11F8F03162}">
      <dsp:nvSpPr>
        <dsp:cNvPr id="0" name=""/>
        <dsp:cNvSpPr/>
      </dsp:nvSpPr>
      <dsp:spPr>
        <a:xfrm>
          <a:off x="1735206" y="3045188"/>
          <a:ext cx="608282" cy="608282"/>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2CE3A3-5F3C-4ABE-9B80-616C889D44D4}">
      <dsp:nvSpPr>
        <dsp:cNvPr id="0" name=""/>
        <dsp:cNvSpPr/>
      </dsp:nvSpPr>
      <dsp:spPr>
        <a:xfrm rot="10800000">
          <a:off x="2433241" y="3805541"/>
          <a:ext cx="9056587" cy="608282"/>
        </a:xfrm>
        <a:prstGeom prst="homePlate">
          <a:avLst/>
        </a:prstGeom>
        <a:solidFill>
          <a:schemeClr val="accent1"/>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36"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bg1"/>
              </a:solidFill>
              <a:effectLst/>
              <a:latin typeface="Calibri Light"/>
              <a:ea typeface="Times New Roman" panose="02020603050405020304" pitchFamily="18" charset="0"/>
              <a:cs typeface="Calibri Light"/>
            </a:rPr>
            <a:t>Capture impact through stories, numbers and outcome measure as a route to sustainability</a:t>
          </a:r>
          <a:endParaRPr lang="en-GB" sz="1800" kern="1200">
            <a:solidFill>
              <a:schemeClr val="bg1"/>
            </a:solidFill>
            <a:latin typeface="Calibri Light"/>
            <a:cs typeface="Calibri Light"/>
          </a:endParaRPr>
        </a:p>
      </dsp:txBody>
      <dsp:txXfrm rot="10800000">
        <a:off x="2585311" y="3805541"/>
        <a:ext cx="8904517" cy="608282"/>
      </dsp:txXfrm>
    </dsp:sp>
    <dsp:sp modelId="{D9DE73C4-64B5-45F3-BB04-961D4A11F579}">
      <dsp:nvSpPr>
        <dsp:cNvPr id="0" name=""/>
        <dsp:cNvSpPr/>
      </dsp:nvSpPr>
      <dsp:spPr>
        <a:xfrm>
          <a:off x="1735206" y="3805541"/>
          <a:ext cx="608282" cy="608282"/>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GB"/>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EFE3DB0F-AAA6-4F76-8112-6484DD9219C4}" type="datetimeFigureOut">
              <a:rPr lang="en-GB" smtClean="0"/>
              <a:t>16/09/2025</a:t>
            </a:fld>
            <a:endParaRPr lang="en-GB"/>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GB"/>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GB"/>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AEB4996F-DDBC-4D37-95A5-D5BFDCF654F6}" type="slidenum">
              <a:rPr lang="en-GB" smtClean="0"/>
              <a:t>‹#›</a:t>
            </a:fld>
            <a:endParaRPr lang="en-GB"/>
          </a:p>
        </p:txBody>
      </p:sp>
    </p:spTree>
    <p:extLst>
      <p:ext uri="{BB962C8B-B14F-4D97-AF65-F5344CB8AC3E}">
        <p14:creationId xmlns:p14="http://schemas.microsoft.com/office/powerpoint/2010/main" val="294447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B4996F-DDBC-4D37-95A5-D5BFDCF654F6}" type="slidenum">
              <a:rPr lang="en-GB" smtClean="0"/>
              <a:t>1</a:t>
            </a:fld>
            <a:endParaRPr lang="en-GB"/>
          </a:p>
        </p:txBody>
      </p:sp>
    </p:spTree>
    <p:extLst>
      <p:ext uri="{BB962C8B-B14F-4D97-AF65-F5344CB8AC3E}">
        <p14:creationId xmlns:p14="http://schemas.microsoft.com/office/powerpoint/2010/main" val="376443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CDA75-7756-0031-95B9-1CED9B9FAA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6E2E5-5B4D-A425-7F0C-A69497AEB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35C6F-C44E-B86B-84AC-760E113AE47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E64895-751C-D8B3-AC56-8E50366AA85B}"/>
              </a:ext>
            </a:extLst>
          </p:cNvPr>
          <p:cNvSpPr>
            <a:spLocks noGrp="1"/>
          </p:cNvSpPr>
          <p:nvPr>
            <p:ph type="sldNum" sz="quarter" idx="5"/>
          </p:nvPr>
        </p:nvSpPr>
        <p:spPr/>
        <p:txBody>
          <a:bodyPr/>
          <a:lstStyle/>
          <a:p>
            <a:fld id="{AEB4996F-DDBC-4D37-95A5-D5BFDCF654F6}" type="slidenum">
              <a:rPr lang="en-GB" smtClean="0"/>
              <a:t>2</a:t>
            </a:fld>
            <a:endParaRPr lang="en-GB"/>
          </a:p>
        </p:txBody>
      </p:sp>
    </p:spTree>
    <p:extLst>
      <p:ext uri="{BB962C8B-B14F-4D97-AF65-F5344CB8AC3E}">
        <p14:creationId xmlns:p14="http://schemas.microsoft.com/office/powerpoint/2010/main" val="313213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B4996F-DDBC-4D37-95A5-D5BFDCF654F6}" type="slidenum">
              <a:rPr lang="en-GB" smtClean="0"/>
              <a:t>3</a:t>
            </a:fld>
            <a:endParaRPr lang="en-GB"/>
          </a:p>
        </p:txBody>
      </p:sp>
    </p:spTree>
    <p:extLst>
      <p:ext uri="{BB962C8B-B14F-4D97-AF65-F5344CB8AC3E}">
        <p14:creationId xmlns:p14="http://schemas.microsoft.com/office/powerpoint/2010/main" val="10504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EB4996F-DDBC-4D37-95A5-D5BFDCF654F6}" type="slidenum">
              <a:rPr lang="en-GB" smtClean="0"/>
              <a:t>4</a:t>
            </a:fld>
            <a:endParaRPr lang="en-GB"/>
          </a:p>
        </p:txBody>
      </p:sp>
      <p:sp>
        <p:nvSpPr>
          <p:cNvPr id="6" name="Notes Placeholder 5">
            <a:extLst>
              <a:ext uri="{FF2B5EF4-FFF2-40B4-BE49-F238E27FC236}">
                <a16:creationId xmlns:a16="http://schemas.microsoft.com/office/drawing/2014/main" id="{A9D228A3-993B-61BE-D6F3-5D8B6CB182D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7868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A0E08-8C96-6DAE-D32B-438C6A374E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8F3C38-522A-9D67-92A3-DAB8D710FB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49AAB-D641-ACB4-A365-537B7CB988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B040DA-04DB-AF0E-3397-49D107C6B1E1}"/>
              </a:ext>
            </a:extLst>
          </p:cNvPr>
          <p:cNvSpPr>
            <a:spLocks noGrp="1"/>
          </p:cNvSpPr>
          <p:nvPr>
            <p:ph type="sldNum" sz="quarter" idx="5"/>
          </p:nvPr>
        </p:nvSpPr>
        <p:spPr/>
        <p:txBody>
          <a:bodyPr/>
          <a:lstStyle/>
          <a:p>
            <a:fld id="{AEB4996F-DDBC-4D37-95A5-D5BFDCF654F6}" type="slidenum">
              <a:rPr lang="en-GB" smtClean="0"/>
              <a:t>5</a:t>
            </a:fld>
            <a:endParaRPr lang="en-GB"/>
          </a:p>
        </p:txBody>
      </p:sp>
    </p:spTree>
    <p:extLst>
      <p:ext uri="{BB962C8B-B14F-4D97-AF65-F5344CB8AC3E}">
        <p14:creationId xmlns:p14="http://schemas.microsoft.com/office/powerpoint/2010/main" val="4140788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7B0A-222B-D7FF-A9E9-3E72AF509C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A2F0F-9118-68E0-AE97-5EFAB0E54DE2}"/>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5B017A45-E7EC-6FB2-5C14-D3EC11262B92}"/>
              </a:ext>
            </a:extLst>
          </p:cNvPr>
          <p:cNvSpPr>
            <a:spLocks noGrp="1"/>
          </p:cNvSpPr>
          <p:nvPr>
            <p:ph type="sldNum" sz="quarter" idx="5"/>
          </p:nvPr>
        </p:nvSpPr>
        <p:spPr/>
        <p:txBody>
          <a:bodyPr/>
          <a:lstStyle/>
          <a:p>
            <a:fld id="{AEB4996F-DDBC-4D37-95A5-D5BFDCF654F6}" type="slidenum">
              <a:rPr lang="en-GB" smtClean="0"/>
              <a:t>6</a:t>
            </a:fld>
            <a:endParaRPr lang="en-GB"/>
          </a:p>
        </p:txBody>
      </p:sp>
      <p:sp>
        <p:nvSpPr>
          <p:cNvPr id="6" name="Notes Placeholder 5">
            <a:extLst>
              <a:ext uri="{FF2B5EF4-FFF2-40B4-BE49-F238E27FC236}">
                <a16:creationId xmlns:a16="http://schemas.microsoft.com/office/drawing/2014/main" id="{CB638123-9EB7-CB3E-62F9-B21C1145B0E4}"/>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6905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C409-1EBD-3640-4B3B-AFB01E3DC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32627-CD65-F157-A643-5FD8470CE4EB}"/>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F19B2541-A13E-C179-B244-EFA0E697F9C3}"/>
              </a:ext>
            </a:extLst>
          </p:cNvPr>
          <p:cNvSpPr>
            <a:spLocks noGrp="1"/>
          </p:cNvSpPr>
          <p:nvPr>
            <p:ph type="sldNum" sz="quarter" idx="5"/>
          </p:nvPr>
        </p:nvSpPr>
        <p:spPr/>
        <p:txBody>
          <a:bodyPr/>
          <a:lstStyle/>
          <a:p>
            <a:fld id="{AEB4996F-DDBC-4D37-95A5-D5BFDCF654F6}" type="slidenum">
              <a:rPr lang="en-GB" smtClean="0"/>
              <a:t>7</a:t>
            </a:fld>
            <a:endParaRPr lang="en-GB"/>
          </a:p>
        </p:txBody>
      </p:sp>
      <p:sp>
        <p:nvSpPr>
          <p:cNvPr id="6" name="Notes Placeholder 5">
            <a:extLst>
              <a:ext uri="{FF2B5EF4-FFF2-40B4-BE49-F238E27FC236}">
                <a16:creationId xmlns:a16="http://schemas.microsoft.com/office/drawing/2014/main" id="{E079E1F1-0B21-CA7E-7F8A-2D405C793810}"/>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6458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EB4996F-DDBC-4D37-95A5-D5BFDCF654F6}" type="slidenum">
              <a:rPr lang="en-GB" smtClean="0"/>
              <a:t>8</a:t>
            </a:fld>
            <a:endParaRPr lang="en-GB"/>
          </a:p>
        </p:txBody>
      </p:sp>
    </p:spTree>
    <p:extLst>
      <p:ext uri="{BB962C8B-B14F-4D97-AF65-F5344CB8AC3E}">
        <p14:creationId xmlns:p14="http://schemas.microsoft.com/office/powerpoint/2010/main" val="911996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ECE4-93A5-F04C-8C4E-ED4AE99F9996}"/>
              </a:ext>
            </a:extLst>
          </p:cNvPr>
          <p:cNvSpPr>
            <a:spLocks noGrp="1"/>
          </p:cNvSpPr>
          <p:nvPr>
            <p:ph type="ctrTitle"/>
          </p:nvPr>
        </p:nvSpPr>
        <p:spPr>
          <a:xfrm>
            <a:off x="442913" y="3428999"/>
            <a:ext cx="11293579" cy="2195513"/>
          </a:xfrm>
          <a:prstGeom prst="rect">
            <a:avLst/>
          </a:prstGeom>
        </p:spPr>
        <p:txBody>
          <a:bodyPr anchor="ctr">
            <a:normAutofit/>
          </a:bodyPr>
          <a:lstStyle>
            <a:lvl1pPr algn="ctr">
              <a:lnSpc>
                <a:spcPct val="100000"/>
              </a:lnSpc>
              <a:defRPr sz="4800">
                <a:solidFill>
                  <a:schemeClr val="bg2"/>
                </a:solidFill>
                <a:latin typeface="Century Gothic" panose="020B0502020202020204" pitchFamily="34" charset="0"/>
              </a:defRPr>
            </a:lvl1pPr>
          </a:lstStyle>
          <a:p>
            <a:endParaRPr lang="en-US" dirty="0"/>
          </a:p>
        </p:txBody>
      </p:sp>
      <p:sp>
        <p:nvSpPr>
          <p:cNvPr id="3" name="Subtitle 2">
            <a:extLst>
              <a:ext uri="{FF2B5EF4-FFF2-40B4-BE49-F238E27FC236}">
                <a16:creationId xmlns:a16="http://schemas.microsoft.com/office/drawing/2014/main" id="{8446D11D-E619-FB4F-9E4C-73F0BAADAD9A}"/>
              </a:ext>
            </a:extLst>
          </p:cNvPr>
          <p:cNvSpPr>
            <a:spLocks noGrp="1"/>
          </p:cNvSpPr>
          <p:nvPr>
            <p:ph type="subTitle" idx="1"/>
          </p:nvPr>
        </p:nvSpPr>
        <p:spPr>
          <a:xfrm>
            <a:off x="455508" y="5624513"/>
            <a:ext cx="11293580" cy="792162"/>
          </a:xfrm>
        </p:spPr>
        <p:txBody>
          <a:bodyPr>
            <a:normAutofit/>
          </a:bodyPr>
          <a:lstStyle>
            <a:lvl1pPr marL="0" indent="0" algn="ctr">
              <a:lnSpc>
                <a:spcPct val="100000"/>
              </a:lnSpc>
              <a:buNone/>
              <a:defRPr sz="2200" b="1">
                <a:solidFill>
                  <a:schemeClr val="bg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0" name="Picture 9">
            <a:extLst>
              <a:ext uri="{FF2B5EF4-FFF2-40B4-BE49-F238E27FC236}">
                <a16:creationId xmlns:a16="http://schemas.microsoft.com/office/drawing/2014/main" id="{4F6F3969-8658-D743-AAEF-6E73E6145DBD}"/>
              </a:ext>
            </a:extLst>
          </p:cNvPr>
          <p:cNvPicPr>
            <a:picLocks noChangeAspect="1"/>
          </p:cNvPicPr>
          <p:nvPr userDrawn="1"/>
        </p:nvPicPr>
        <p:blipFill>
          <a:blip r:embed="rId2"/>
          <a:stretch>
            <a:fillRect/>
          </a:stretch>
        </p:blipFill>
        <p:spPr>
          <a:xfrm>
            <a:off x="3179763" y="441325"/>
            <a:ext cx="5832475" cy="2735586"/>
          </a:xfrm>
          <a:prstGeom prst="rect">
            <a:avLst/>
          </a:prstGeom>
        </p:spPr>
      </p:pic>
    </p:spTree>
    <p:extLst>
      <p:ext uri="{BB962C8B-B14F-4D97-AF65-F5344CB8AC3E}">
        <p14:creationId xmlns:p14="http://schemas.microsoft.com/office/powerpoint/2010/main" val="272953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882F6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ECE4-93A5-F04C-8C4E-ED4AE99F9996}"/>
              </a:ext>
            </a:extLst>
          </p:cNvPr>
          <p:cNvSpPr>
            <a:spLocks noGrp="1"/>
          </p:cNvSpPr>
          <p:nvPr>
            <p:ph type="ctrTitle"/>
          </p:nvPr>
        </p:nvSpPr>
        <p:spPr>
          <a:xfrm>
            <a:off x="442913" y="441325"/>
            <a:ext cx="11293579" cy="5183188"/>
          </a:xfrm>
          <a:prstGeom prst="rect">
            <a:avLst/>
          </a:prstGeom>
        </p:spPr>
        <p:txBody>
          <a:bodyPr anchor="ctr">
            <a:normAutofit/>
          </a:bodyPr>
          <a:lstStyle>
            <a:lvl1pPr algn="ctr">
              <a:defRPr sz="4000">
                <a:solidFill>
                  <a:schemeClr val="bg2"/>
                </a:solidFill>
                <a:latin typeface="Century Gothic" panose="020B0502020202020204" pitchFamily="34" charset="0"/>
              </a:defRPr>
            </a:lvl1pPr>
          </a:lstStyle>
          <a:p>
            <a:endParaRPr lang="en-US" dirty="0"/>
          </a:p>
        </p:txBody>
      </p:sp>
      <p:pic>
        <p:nvPicPr>
          <p:cNvPr id="4" name="Picture 3">
            <a:extLst>
              <a:ext uri="{FF2B5EF4-FFF2-40B4-BE49-F238E27FC236}">
                <a16:creationId xmlns:a16="http://schemas.microsoft.com/office/drawing/2014/main" id="{110189B5-2E60-BA4F-87C1-A77808208F3D}"/>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5" name="TextBox 4">
            <a:extLst>
              <a:ext uri="{FF2B5EF4-FFF2-40B4-BE49-F238E27FC236}">
                <a16:creationId xmlns:a16="http://schemas.microsoft.com/office/drawing/2014/main" id="{61AF2E4A-BE71-144C-9B6F-D3DEA1EC5E50}"/>
              </a:ext>
            </a:extLst>
          </p:cNvPr>
          <p:cNvSpPr txBox="1"/>
          <p:nvPr userDrawn="1"/>
        </p:nvSpPr>
        <p:spPr>
          <a:xfrm>
            <a:off x="9012237" y="6401284"/>
            <a:ext cx="2736850" cy="276999"/>
          </a:xfrm>
          <a:prstGeom prst="rect">
            <a:avLst/>
          </a:prstGeom>
          <a:noFill/>
        </p:spPr>
        <p:txBody>
          <a:bodyPr wrap="square" rtlCol="0" anchor="ctr">
            <a:spAutoFit/>
          </a:bodyPr>
          <a:lstStyle/>
          <a:p>
            <a:pPr algn="r"/>
            <a:r>
              <a:rPr lang="en-US" sz="1200" b="1" dirty="0" err="1">
                <a:solidFill>
                  <a:schemeClr val="bg1"/>
                </a:solidFill>
                <a:latin typeface="Century Gothic" panose="020B0502020202020204" pitchFamily="34" charset="0"/>
              </a:rPr>
              <a:t>waystowellness.org.uk</a:t>
            </a:r>
            <a:endParaRPr lang="en-US" sz="1200" b="1" dirty="0">
              <a:solidFill>
                <a:schemeClr val="bg1"/>
              </a:solidFill>
              <a:latin typeface="Century Gothic" panose="020B0502020202020204" pitchFamily="34" charset="0"/>
            </a:endParaRPr>
          </a:p>
        </p:txBody>
      </p:sp>
      <p:sp>
        <p:nvSpPr>
          <p:cNvPr id="6" name="Subtitle 2">
            <a:extLst>
              <a:ext uri="{FF2B5EF4-FFF2-40B4-BE49-F238E27FC236}">
                <a16:creationId xmlns:a16="http://schemas.microsoft.com/office/drawing/2014/main" id="{31834C0B-7736-2647-940A-922B560E875E}"/>
              </a:ext>
            </a:extLst>
          </p:cNvPr>
          <p:cNvSpPr>
            <a:spLocks noGrp="1"/>
          </p:cNvSpPr>
          <p:nvPr>
            <p:ph type="subTitle" idx="1"/>
          </p:nvPr>
        </p:nvSpPr>
        <p:spPr>
          <a:xfrm>
            <a:off x="455508" y="5624513"/>
            <a:ext cx="11293580" cy="792162"/>
          </a:xfrm>
        </p:spPr>
        <p:txBody>
          <a:bodyPr>
            <a:normAutofit/>
          </a:bodyPr>
          <a:lstStyle>
            <a:lvl1pPr marL="0" indent="0" algn="ctr">
              <a:buNone/>
              <a:defRPr sz="2200" b="1">
                <a:solidFill>
                  <a:schemeClr val="bg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721780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9012237" y="6401284"/>
            <a:ext cx="2736850"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Tree>
    <p:extLst>
      <p:ext uri="{BB962C8B-B14F-4D97-AF65-F5344CB8AC3E}">
        <p14:creationId xmlns:p14="http://schemas.microsoft.com/office/powerpoint/2010/main" val="3146971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DA0837-0463-204A-B5BF-BCFE2D0896E7}"/>
              </a:ext>
            </a:extLst>
          </p:cNvPr>
          <p:cNvPicPr>
            <a:picLocks noChangeAspect="1"/>
          </p:cNvPicPr>
          <p:nvPr userDrawn="1"/>
        </p:nvPicPr>
        <p:blipFill>
          <a:blip r:embed="rId2"/>
          <a:stretch>
            <a:fillRect/>
          </a:stretch>
        </p:blipFill>
        <p:spPr>
          <a:xfrm>
            <a:off x="6311900" y="3429000"/>
            <a:ext cx="454660" cy="458212"/>
          </a:xfrm>
          <a:prstGeom prst="rect">
            <a:avLst/>
          </a:prstGeom>
        </p:spPr>
      </p:pic>
      <p:pic>
        <p:nvPicPr>
          <p:cNvPr id="7" name="Picture 6">
            <a:extLst>
              <a:ext uri="{FF2B5EF4-FFF2-40B4-BE49-F238E27FC236}">
                <a16:creationId xmlns:a16="http://schemas.microsoft.com/office/drawing/2014/main" id="{D4E6EC08-D278-3243-BE71-D1EC1F1FF22B}"/>
              </a:ext>
            </a:extLst>
          </p:cNvPr>
          <p:cNvPicPr>
            <a:picLocks noChangeAspect="1"/>
          </p:cNvPicPr>
          <p:nvPr userDrawn="1"/>
        </p:nvPicPr>
        <p:blipFill>
          <a:blip r:embed="rId3"/>
          <a:stretch>
            <a:fillRect/>
          </a:stretch>
        </p:blipFill>
        <p:spPr>
          <a:xfrm>
            <a:off x="6258715" y="4149725"/>
            <a:ext cx="561030" cy="458212"/>
          </a:xfrm>
          <a:prstGeom prst="rect">
            <a:avLst/>
          </a:prstGeom>
        </p:spPr>
      </p:pic>
      <p:sp>
        <p:nvSpPr>
          <p:cNvPr id="9" name="Subtitle 2">
            <a:extLst>
              <a:ext uri="{FF2B5EF4-FFF2-40B4-BE49-F238E27FC236}">
                <a16:creationId xmlns:a16="http://schemas.microsoft.com/office/drawing/2014/main" id="{F40CCB5D-98FC-F643-A755-C6B7E72DC22F}"/>
              </a:ext>
            </a:extLst>
          </p:cNvPr>
          <p:cNvSpPr txBox="1">
            <a:spLocks/>
          </p:cNvSpPr>
          <p:nvPr userDrawn="1"/>
        </p:nvSpPr>
        <p:spPr>
          <a:xfrm>
            <a:off x="7040880" y="3429001"/>
            <a:ext cx="4708208" cy="458212"/>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800" b="1" kern="1200">
                <a:solidFill>
                  <a:schemeClr val="bg2"/>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0" dirty="0"/>
              <a:t>ways-to-wellness-limited</a:t>
            </a:r>
          </a:p>
        </p:txBody>
      </p:sp>
      <p:sp>
        <p:nvSpPr>
          <p:cNvPr id="11" name="Subtitle 2">
            <a:extLst>
              <a:ext uri="{FF2B5EF4-FFF2-40B4-BE49-F238E27FC236}">
                <a16:creationId xmlns:a16="http://schemas.microsoft.com/office/drawing/2014/main" id="{15415F53-F418-0B4B-B51D-7349AC74CB32}"/>
              </a:ext>
            </a:extLst>
          </p:cNvPr>
          <p:cNvSpPr txBox="1">
            <a:spLocks/>
          </p:cNvSpPr>
          <p:nvPr userDrawn="1"/>
        </p:nvSpPr>
        <p:spPr>
          <a:xfrm>
            <a:off x="7031736" y="4160521"/>
            <a:ext cx="4708208" cy="458212"/>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2800" b="1" kern="1200">
                <a:solidFill>
                  <a:schemeClr val="bg2"/>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0" dirty="0"/>
              <a:t>ways2wellnessUK</a:t>
            </a:r>
          </a:p>
        </p:txBody>
      </p:sp>
      <p:sp>
        <p:nvSpPr>
          <p:cNvPr id="8" name="Subtitle 2">
            <a:extLst>
              <a:ext uri="{FF2B5EF4-FFF2-40B4-BE49-F238E27FC236}">
                <a16:creationId xmlns:a16="http://schemas.microsoft.com/office/drawing/2014/main" id="{67F706A7-FAD1-EB43-931C-C243FBD71744}"/>
              </a:ext>
            </a:extLst>
          </p:cNvPr>
          <p:cNvSpPr txBox="1">
            <a:spLocks/>
          </p:cNvSpPr>
          <p:nvPr userDrawn="1"/>
        </p:nvSpPr>
        <p:spPr>
          <a:xfrm>
            <a:off x="455508" y="3429001"/>
            <a:ext cx="5424592" cy="458212"/>
          </a:xfrm>
          <a:prstGeom prst="rect">
            <a:avLst/>
          </a:prstGeom>
        </p:spPr>
        <p:txBody>
          <a:bodyPr vert="horz" lIns="91440" tIns="45720" rIns="91440" bIns="4572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2800" b="1" kern="1200">
                <a:solidFill>
                  <a:schemeClr val="bg2"/>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err="1"/>
              <a:t>waystowellness.org.uk</a:t>
            </a:r>
            <a:endParaRPr lang="en-US" sz="2800" dirty="0"/>
          </a:p>
        </p:txBody>
      </p:sp>
    </p:spTree>
    <p:extLst>
      <p:ext uri="{BB962C8B-B14F-4D97-AF65-F5344CB8AC3E}">
        <p14:creationId xmlns:p14="http://schemas.microsoft.com/office/powerpoint/2010/main" val="206727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72B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5ECE4-93A5-F04C-8C4E-ED4AE99F9996}"/>
              </a:ext>
            </a:extLst>
          </p:cNvPr>
          <p:cNvSpPr>
            <a:spLocks noGrp="1"/>
          </p:cNvSpPr>
          <p:nvPr>
            <p:ph type="ctrTitle"/>
          </p:nvPr>
        </p:nvSpPr>
        <p:spPr>
          <a:xfrm>
            <a:off x="4498848" y="441325"/>
            <a:ext cx="7237644" cy="5975350"/>
          </a:xfrm>
          <a:prstGeom prst="rect">
            <a:avLst/>
          </a:prstGeom>
        </p:spPr>
        <p:txBody>
          <a:bodyPr anchor="ctr">
            <a:normAutofit/>
          </a:bodyPr>
          <a:lstStyle>
            <a:lvl1pPr algn="l">
              <a:defRPr sz="4000" b="1">
                <a:solidFill>
                  <a:schemeClr val="bg2"/>
                </a:solidFill>
                <a:latin typeface="Century Gothic" panose="020B0502020202020204" pitchFamily="34" charset="0"/>
              </a:defRPr>
            </a:lvl1pPr>
          </a:lstStyle>
          <a:p>
            <a:endParaRPr lang="en-US" dirty="0"/>
          </a:p>
        </p:txBody>
      </p:sp>
      <p:pic>
        <p:nvPicPr>
          <p:cNvPr id="10" name="Picture 9">
            <a:extLst>
              <a:ext uri="{FF2B5EF4-FFF2-40B4-BE49-F238E27FC236}">
                <a16:creationId xmlns:a16="http://schemas.microsoft.com/office/drawing/2014/main" id="{4F6F3969-8658-D743-AAEF-6E73E6145DBD}"/>
              </a:ext>
            </a:extLst>
          </p:cNvPr>
          <p:cNvPicPr>
            <a:picLocks noChangeAspect="1"/>
          </p:cNvPicPr>
          <p:nvPr userDrawn="1"/>
        </p:nvPicPr>
        <p:blipFill>
          <a:blip r:embed="rId2"/>
          <a:srcRect/>
          <a:stretch/>
        </p:blipFill>
        <p:spPr>
          <a:xfrm>
            <a:off x="455508" y="441325"/>
            <a:ext cx="2724255" cy="750683"/>
          </a:xfrm>
          <a:prstGeom prst="rect">
            <a:avLst/>
          </a:prstGeom>
        </p:spPr>
      </p:pic>
    </p:spTree>
    <p:extLst>
      <p:ext uri="{BB962C8B-B14F-4D97-AF65-F5344CB8AC3E}">
        <p14:creationId xmlns:p14="http://schemas.microsoft.com/office/powerpoint/2010/main" val="37900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CCFF-CA01-5E4A-A61C-22823B9BA8F3}"/>
              </a:ext>
            </a:extLst>
          </p:cNvPr>
          <p:cNvSpPr>
            <a:spLocks noGrp="1"/>
          </p:cNvSpPr>
          <p:nvPr>
            <p:ph type="title"/>
          </p:nvPr>
        </p:nvSpPr>
        <p:spPr>
          <a:xfrm>
            <a:off x="442913" y="441326"/>
            <a:ext cx="11306175" cy="719138"/>
          </a:xfrm>
          <a:prstGeom prst="rect">
            <a:avLst/>
          </a:prstGeom>
        </p:spPr>
        <p:txBody>
          <a:bodyPr anchor="t">
            <a:normAutofit/>
          </a:bodyPr>
          <a:lstStyle>
            <a:lvl1pPr>
              <a:defRPr sz="3600" b="1">
                <a:solidFill>
                  <a:schemeClr val="tx2"/>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0AABF0-1703-0E42-A0B4-B69DBF153F8A}"/>
              </a:ext>
            </a:extLst>
          </p:cNvPr>
          <p:cNvSpPr>
            <a:spLocks noGrp="1"/>
          </p:cNvSpPr>
          <p:nvPr>
            <p:ph idx="1"/>
          </p:nvPr>
        </p:nvSpPr>
        <p:spPr>
          <a:xfrm>
            <a:off x="442913" y="1601790"/>
            <a:ext cx="11306175" cy="435816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9012237" y="6401284"/>
            <a:ext cx="2736850"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Tree>
    <p:extLst>
      <p:ext uri="{BB962C8B-B14F-4D97-AF65-F5344CB8AC3E}">
        <p14:creationId xmlns:p14="http://schemas.microsoft.com/office/powerpoint/2010/main" val="383241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CCFF-CA01-5E4A-A61C-22823B9BA8F3}"/>
              </a:ext>
            </a:extLst>
          </p:cNvPr>
          <p:cNvSpPr>
            <a:spLocks noGrp="1"/>
          </p:cNvSpPr>
          <p:nvPr>
            <p:ph type="title"/>
          </p:nvPr>
        </p:nvSpPr>
        <p:spPr>
          <a:xfrm>
            <a:off x="442913" y="441326"/>
            <a:ext cx="5437187" cy="719138"/>
          </a:xfrm>
          <a:prstGeom prst="rect">
            <a:avLst/>
          </a:prstGeom>
        </p:spPr>
        <p:txBody>
          <a:bodyPr anchor="t">
            <a:noAutofit/>
          </a:bodyPr>
          <a:lstStyle>
            <a:lvl1pPr>
              <a:defRPr sz="3000" b="1">
                <a:solidFill>
                  <a:schemeClr val="tx2"/>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0AABF0-1703-0E42-A0B4-B69DBF153F8A}"/>
              </a:ext>
            </a:extLst>
          </p:cNvPr>
          <p:cNvSpPr>
            <a:spLocks noGrp="1"/>
          </p:cNvSpPr>
          <p:nvPr>
            <p:ph idx="1"/>
          </p:nvPr>
        </p:nvSpPr>
        <p:spPr>
          <a:xfrm>
            <a:off x="442913" y="1601790"/>
            <a:ext cx="5437187" cy="435816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3179762" y="6401284"/>
            <a:ext cx="2700337"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Tree>
    <p:extLst>
      <p:ext uri="{BB962C8B-B14F-4D97-AF65-F5344CB8AC3E}">
        <p14:creationId xmlns:p14="http://schemas.microsoft.com/office/powerpoint/2010/main" val="179650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CCFF-CA01-5E4A-A61C-22823B9BA8F3}"/>
              </a:ext>
            </a:extLst>
          </p:cNvPr>
          <p:cNvSpPr>
            <a:spLocks noGrp="1"/>
          </p:cNvSpPr>
          <p:nvPr>
            <p:ph type="title"/>
          </p:nvPr>
        </p:nvSpPr>
        <p:spPr>
          <a:xfrm>
            <a:off x="442914" y="441325"/>
            <a:ext cx="2736850" cy="1474787"/>
          </a:xfrm>
          <a:prstGeom prst="rect">
            <a:avLst/>
          </a:prstGeom>
        </p:spPr>
        <p:txBody>
          <a:bodyPr anchor="t">
            <a:noAutofit/>
          </a:bodyPr>
          <a:lstStyle>
            <a:lvl1pPr>
              <a:defRPr sz="2600" b="1">
                <a:solidFill>
                  <a:schemeClr val="tx2"/>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0AABF0-1703-0E42-A0B4-B69DBF153F8A}"/>
              </a:ext>
            </a:extLst>
          </p:cNvPr>
          <p:cNvSpPr>
            <a:spLocks noGrp="1"/>
          </p:cNvSpPr>
          <p:nvPr>
            <p:ph idx="1"/>
          </p:nvPr>
        </p:nvSpPr>
        <p:spPr>
          <a:xfrm>
            <a:off x="442914" y="1916114"/>
            <a:ext cx="2736850" cy="4043846"/>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1233713" y="6401284"/>
            <a:ext cx="1946051"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Tree>
    <p:extLst>
      <p:ext uri="{BB962C8B-B14F-4D97-AF65-F5344CB8AC3E}">
        <p14:creationId xmlns:p14="http://schemas.microsoft.com/office/powerpoint/2010/main" val="29872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CCFF-CA01-5E4A-A61C-22823B9BA8F3}"/>
              </a:ext>
            </a:extLst>
          </p:cNvPr>
          <p:cNvSpPr>
            <a:spLocks noGrp="1"/>
          </p:cNvSpPr>
          <p:nvPr>
            <p:ph type="title"/>
          </p:nvPr>
        </p:nvSpPr>
        <p:spPr>
          <a:xfrm>
            <a:off x="6321076" y="441326"/>
            <a:ext cx="5437187" cy="719138"/>
          </a:xfrm>
          <a:prstGeom prst="rect">
            <a:avLst/>
          </a:prstGeom>
        </p:spPr>
        <p:txBody>
          <a:bodyPr anchor="t">
            <a:noAutofit/>
          </a:bodyPr>
          <a:lstStyle>
            <a:lvl1pPr>
              <a:defRPr sz="3000" b="1">
                <a:solidFill>
                  <a:schemeClr val="tx2"/>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0AABF0-1703-0E42-A0B4-B69DBF153F8A}"/>
              </a:ext>
            </a:extLst>
          </p:cNvPr>
          <p:cNvSpPr>
            <a:spLocks noGrp="1"/>
          </p:cNvSpPr>
          <p:nvPr>
            <p:ph idx="1"/>
          </p:nvPr>
        </p:nvSpPr>
        <p:spPr>
          <a:xfrm>
            <a:off x="6321076" y="1601790"/>
            <a:ext cx="5437187" cy="435816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6321076"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9057925" y="6401284"/>
            <a:ext cx="2700337"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Tree>
    <p:extLst>
      <p:ext uri="{BB962C8B-B14F-4D97-AF65-F5344CB8AC3E}">
        <p14:creationId xmlns:p14="http://schemas.microsoft.com/office/powerpoint/2010/main" val="161974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CCFF-CA01-5E4A-A61C-22823B9BA8F3}"/>
              </a:ext>
            </a:extLst>
          </p:cNvPr>
          <p:cNvSpPr>
            <a:spLocks noGrp="1"/>
          </p:cNvSpPr>
          <p:nvPr>
            <p:ph type="title"/>
          </p:nvPr>
        </p:nvSpPr>
        <p:spPr>
          <a:xfrm>
            <a:off x="9028177" y="441325"/>
            <a:ext cx="2736850" cy="1474787"/>
          </a:xfrm>
          <a:prstGeom prst="rect">
            <a:avLst/>
          </a:prstGeom>
        </p:spPr>
        <p:txBody>
          <a:bodyPr anchor="t">
            <a:noAutofit/>
          </a:bodyPr>
          <a:lstStyle>
            <a:lvl1pPr>
              <a:defRPr sz="2600" b="1">
                <a:solidFill>
                  <a:schemeClr val="tx2"/>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0AABF0-1703-0E42-A0B4-B69DBF153F8A}"/>
              </a:ext>
            </a:extLst>
          </p:cNvPr>
          <p:cNvSpPr>
            <a:spLocks noGrp="1"/>
          </p:cNvSpPr>
          <p:nvPr>
            <p:ph idx="1"/>
          </p:nvPr>
        </p:nvSpPr>
        <p:spPr>
          <a:xfrm>
            <a:off x="9028177" y="1916114"/>
            <a:ext cx="2736850" cy="4043846"/>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9028176"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9818976" y="6401284"/>
            <a:ext cx="1946051"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Tree>
    <p:extLst>
      <p:ext uri="{BB962C8B-B14F-4D97-AF65-F5344CB8AC3E}">
        <p14:creationId xmlns:p14="http://schemas.microsoft.com/office/powerpoint/2010/main" val="3748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CCFF-CA01-5E4A-A61C-22823B9BA8F3}"/>
              </a:ext>
            </a:extLst>
          </p:cNvPr>
          <p:cNvSpPr>
            <a:spLocks noGrp="1"/>
          </p:cNvSpPr>
          <p:nvPr>
            <p:ph type="title"/>
          </p:nvPr>
        </p:nvSpPr>
        <p:spPr>
          <a:xfrm>
            <a:off x="442913" y="441326"/>
            <a:ext cx="11306175" cy="719138"/>
          </a:xfrm>
          <a:prstGeom prst="rect">
            <a:avLst/>
          </a:prstGeom>
        </p:spPr>
        <p:txBody>
          <a:bodyPr anchor="t">
            <a:normAutofit/>
          </a:bodyPr>
          <a:lstStyle>
            <a:lvl1pPr>
              <a:defRPr sz="3600" b="1">
                <a:solidFill>
                  <a:schemeClr val="tx2"/>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80AABF0-1703-0E42-A0B4-B69DBF153F8A}"/>
              </a:ext>
            </a:extLst>
          </p:cNvPr>
          <p:cNvSpPr>
            <a:spLocks noGrp="1"/>
          </p:cNvSpPr>
          <p:nvPr>
            <p:ph idx="1"/>
          </p:nvPr>
        </p:nvSpPr>
        <p:spPr>
          <a:xfrm>
            <a:off x="442913" y="1601790"/>
            <a:ext cx="5437187" cy="435816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9012237" y="6401284"/>
            <a:ext cx="2736850"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
        <p:nvSpPr>
          <p:cNvPr id="7" name="Content Placeholder 2">
            <a:extLst>
              <a:ext uri="{FF2B5EF4-FFF2-40B4-BE49-F238E27FC236}">
                <a16:creationId xmlns:a16="http://schemas.microsoft.com/office/drawing/2014/main" id="{DC16325F-2E3E-5540-85AA-3E92641EB510}"/>
              </a:ext>
            </a:extLst>
          </p:cNvPr>
          <p:cNvSpPr>
            <a:spLocks noGrp="1"/>
          </p:cNvSpPr>
          <p:nvPr>
            <p:ph idx="10"/>
          </p:nvPr>
        </p:nvSpPr>
        <p:spPr>
          <a:xfrm>
            <a:off x="6322505" y="1601790"/>
            <a:ext cx="5437187" cy="4358169"/>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3340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5D769E-543B-B349-A8D5-900BC46DB153}"/>
              </a:ext>
            </a:extLst>
          </p:cNvPr>
          <p:cNvPicPr>
            <a:picLocks noChangeAspect="1"/>
          </p:cNvPicPr>
          <p:nvPr userDrawn="1"/>
        </p:nvPicPr>
        <p:blipFill>
          <a:blip r:embed="rId2"/>
          <a:stretch>
            <a:fillRect/>
          </a:stretch>
        </p:blipFill>
        <p:spPr>
          <a:xfrm>
            <a:off x="442913" y="6416675"/>
            <a:ext cx="790801" cy="217910"/>
          </a:xfrm>
          <a:prstGeom prst="rect">
            <a:avLst/>
          </a:prstGeom>
        </p:spPr>
      </p:pic>
      <p:sp>
        <p:nvSpPr>
          <p:cNvPr id="15" name="TextBox 14">
            <a:extLst>
              <a:ext uri="{FF2B5EF4-FFF2-40B4-BE49-F238E27FC236}">
                <a16:creationId xmlns:a16="http://schemas.microsoft.com/office/drawing/2014/main" id="{844D6596-5395-7B43-BE1C-D1B1E75C075D}"/>
              </a:ext>
            </a:extLst>
          </p:cNvPr>
          <p:cNvSpPr txBox="1"/>
          <p:nvPr userDrawn="1"/>
        </p:nvSpPr>
        <p:spPr>
          <a:xfrm>
            <a:off x="9012237" y="6401284"/>
            <a:ext cx="2736850" cy="276999"/>
          </a:xfrm>
          <a:prstGeom prst="rect">
            <a:avLst/>
          </a:prstGeom>
          <a:noFill/>
        </p:spPr>
        <p:txBody>
          <a:bodyPr wrap="square" rtlCol="0" anchor="ctr">
            <a:spAutoFit/>
          </a:bodyPr>
          <a:lstStyle/>
          <a:p>
            <a:pPr algn="r"/>
            <a:r>
              <a:rPr lang="en-US" sz="1200" b="1" dirty="0" err="1">
                <a:solidFill>
                  <a:srgbClr val="0072B8"/>
                </a:solidFill>
                <a:latin typeface="Century Gothic" panose="020B0502020202020204" pitchFamily="34" charset="0"/>
              </a:rPr>
              <a:t>waystowellness.org.uk</a:t>
            </a:r>
            <a:endParaRPr lang="en-US" sz="1200" b="1" dirty="0">
              <a:solidFill>
                <a:srgbClr val="0072B8"/>
              </a:solidFill>
              <a:latin typeface="Century Gothic" panose="020B0502020202020204" pitchFamily="34" charset="0"/>
            </a:endParaRPr>
          </a:p>
        </p:txBody>
      </p:sp>
      <p:sp>
        <p:nvSpPr>
          <p:cNvPr id="8" name="Content Placeholder 2">
            <a:extLst>
              <a:ext uri="{FF2B5EF4-FFF2-40B4-BE49-F238E27FC236}">
                <a16:creationId xmlns:a16="http://schemas.microsoft.com/office/drawing/2014/main" id="{3E72C2F7-8376-FE4F-8A07-6E7B3C2487D5}"/>
              </a:ext>
            </a:extLst>
          </p:cNvPr>
          <p:cNvSpPr>
            <a:spLocks noGrp="1"/>
          </p:cNvSpPr>
          <p:nvPr>
            <p:ph idx="1"/>
          </p:nvPr>
        </p:nvSpPr>
        <p:spPr>
          <a:xfrm>
            <a:off x="442913" y="5624513"/>
            <a:ext cx="5437187" cy="792162"/>
          </a:xfrm>
        </p:spPr>
        <p:txBody>
          <a:bodyPr>
            <a:noAutofit/>
          </a:bodyPr>
          <a:lstStyle>
            <a:lvl1pPr algn="ctr">
              <a:defRPr sz="1400">
                <a:latin typeface="Century Gothic" panose="020B0502020202020204" pitchFamily="34" charset="0"/>
              </a:defRPr>
            </a:lvl1pPr>
            <a:lvl2pPr algn="ctr">
              <a:defRPr sz="1400">
                <a:latin typeface="Century Gothic" panose="020B0502020202020204" pitchFamily="34" charset="0"/>
              </a:defRPr>
            </a:lvl2pPr>
            <a:lvl3pPr algn="ctr">
              <a:defRPr sz="1400">
                <a:latin typeface="Century Gothic" panose="020B0502020202020204" pitchFamily="34" charset="0"/>
              </a:defRPr>
            </a:lvl3pPr>
            <a:lvl4pPr algn="ctr">
              <a:defRPr sz="1400">
                <a:latin typeface="Century Gothic" panose="020B0502020202020204" pitchFamily="34" charset="0"/>
              </a:defRPr>
            </a:lvl4pPr>
            <a:lvl5pPr algn="ctr">
              <a:defRPr sz="1400">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5F8C85B2-C9B3-134B-A069-20307E105282}"/>
              </a:ext>
            </a:extLst>
          </p:cNvPr>
          <p:cNvSpPr>
            <a:spLocks noGrp="1"/>
          </p:cNvSpPr>
          <p:nvPr>
            <p:ph idx="10"/>
          </p:nvPr>
        </p:nvSpPr>
        <p:spPr>
          <a:xfrm>
            <a:off x="6313361" y="5624513"/>
            <a:ext cx="5437187" cy="792162"/>
          </a:xfrm>
        </p:spPr>
        <p:txBody>
          <a:bodyPr>
            <a:noAutofit/>
          </a:bodyPr>
          <a:lstStyle>
            <a:lvl1pPr algn="ctr">
              <a:defRPr sz="1400">
                <a:latin typeface="Century Gothic" panose="020B0502020202020204" pitchFamily="34" charset="0"/>
              </a:defRPr>
            </a:lvl1pPr>
            <a:lvl2pPr algn="ctr">
              <a:defRPr sz="1400">
                <a:latin typeface="Century Gothic" panose="020B0502020202020204" pitchFamily="34" charset="0"/>
              </a:defRPr>
            </a:lvl2pPr>
            <a:lvl3pPr algn="ctr">
              <a:defRPr sz="1400">
                <a:latin typeface="Century Gothic" panose="020B0502020202020204" pitchFamily="34" charset="0"/>
              </a:defRPr>
            </a:lvl3pPr>
            <a:lvl4pPr algn="ctr">
              <a:defRPr sz="1400">
                <a:latin typeface="Century Gothic" panose="020B0502020202020204" pitchFamily="34" charset="0"/>
              </a:defRPr>
            </a:lvl4pPr>
            <a:lvl5pPr algn="ctr">
              <a:defRPr sz="1400">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290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BF48FC-6C32-694D-861F-5E4531DD655C}"/>
              </a:ext>
            </a:extLst>
          </p:cNvPr>
          <p:cNvSpPr>
            <a:spLocks noGrp="1"/>
          </p:cNvSpPr>
          <p:nvPr>
            <p:ph type="title"/>
          </p:nvPr>
        </p:nvSpPr>
        <p:spPr>
          <a:xfrm>
            <a:off x="442913" y="441326"/>
            <a:ext cx="11306175" cy="719138"/>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678C921-A195-1B42-B337-2E3D37F253DA}"/>
              </a:ext>
            </a:extLst>
          </p:cNvPr>
          <p:cNvSpPr>
            <a:spLocks noGrp="1"/>
          </p:cNvSpPr>
          <p:nvPr>
            <p:ph type="body" idx="1"/>
          </p:nvPr>
        </p:nvSpPr>
        <p:spPr>
          <a:xfrm>
            <a:off x="442913" y="1916112"/>
            <a:ext cx="11306175" cy="450056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98798839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2" r:id="rId4"/>
    <p:sldLayoutId id="2147483655" r:id="rId5"/>
    <p:sldLayoutId id="2147483653" r:id="rId6"/>
    <p:sldLayoutId id="2147483656" r:id="rId7"/>
    <p:sldLayoutId id="2147483651" r:id="rId8"/>
    <p:sldLayoutId id="2147483657" r:id="rId9"/>
    <p:sldLayoutId id="2147483659" r:id="rId10"/>
    <p:sldLayoutId id="2147483658" r:id="rId11"/>
    <p:sldLayoutId id="2147483660" r:id="rId12"/>
  </p:sldLayoutIdLst>
  <p:txStyles>
    <p:titleStyle>
      <a:lvl1pPr algn="l" defTabSz="914400" rtl="0" eaLnBrk="1" latinLnBrk="0" hangingPunct="1">
        <a:lnSpc>
          <a:spcPct val="90000"/>
        </a:lnSpc>
        <a:spcBef>
          <a:spcPct val="0"/>
        </a:spcBef>
        <a:buNone/>
        <a:defRPr sz="4000" kern="1200">
          <a:solidFill>
            <a:schemeClr val="tx2"/>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tx2"/>
          </a:solidFill>
          <a:latin typeface="Century Gothic" panose="020B0502020202020204"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400" kern="1200">
          <a:solidFill>
            <a:schemeClr val="tx2"/>
          </a:solidFill>
          <a:latin typeface="Century Gothic" panose="020B0502020202020204"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chemeClr val="tx2"/>
          </a:solidFill>
          <a:latin typeface="Century Gothic" panose="020B0502020202020204" pitchFamily="34"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7401" userDrawn="1">
          <p15:clr>
            <a:srgbClr val="F26B43"/>
          </p15:clr>
        </p15:guide>
        <p15:guide id="3" pos="3840" userDrawn="1">
          <p15:clr>
            <a:srgbClr val="F26B43"/>
          </p15:clr>
        </p15:guide>
        <p15:guide id="4" orient="horz" pos="2160" userDrawn="1">
          <p15:clr>
            <a:srgbClr val="F26B43"/>
          </p15:clr>
        </p15:guide>
        <p15:guide id="5" orient="horz" pos="278" userDrawn="1">
          <p15:clr>
            <a:srgbClr val="F26B43"/>
          </p15:clr>
        </p15:guide>
        <p15:guide id="6" orient="horz" pos="4042" userDrawn="1">
          <p15:clr>
            <a:srgbClr val="F26B43"/>
          </p15:clr>
        </p15:guide>
        <p15:guide id="7" pos="3704" userDrawn="1">
          <p15:clr>
            <a:srgbClr val="F26B43"/>
          </p15:clr>
        </p15:guide>
        <p15:guide id="8" pos="3976" userDrawn="1">
          <p15:clr>
            <a:srgbClr val="F26B43"/>
          </p15:clr>
        </p15:guide>
        <p15:guide id="9" pos="2003" userDrawn="1">
          <p15:clr>
            <a:srgbClr val="F26B43"/>
          </p15:clr>
        </p15:guide>
        <p15:guide id="10" pos="5677" userDrawn="1">
          <p15:clr>
            <a:srgbClr val="F26B43"/>
          </p15:clr>
        </p15:guide>
        <p15:guide id="11" orient="horz" pos="3090" userDrawn="1">
          <p15:clr>
            <a:srgbClr val="F26B43"/>
          </p15:clr>
        </p15:guide>
        <p15:guide id="12" orient="horz" pos="1207" userDrawn="1">
          <p15:clr>
            <a:srgbClr val="F26B43"/>
          </p15:clr>
        </p15:guide>
        <p15:guide id="14" orient="horz" pos="731" userDrawn="1">
          <p15:clr>
            <a:srgbClr val="F26B43"/>
          </p15:clr>
        </p15:guide>
        <p15:guide id="15" orient="horz" pos="1684" userDrawn="1">
          <p15:clr>
            <a:srgbClr val="F26B43"/>
          </p15:clr>
        </p15:guide>
        <p15:guide id="16" orient="horz" pos="2614" userDrawn="1">
          <p15:clr>
            <a:srgbClr val="F26B43"/>
          </p15:clr>
        </p15:guide>
        <p15:guide id="17" orient="horz" pos="3543" userDrawn="1">
          <p15:clr>
            <a:srgbClr val="F26B43"/>
          </p15:clr>
        </p15:guide>
        <p15:guide id="18" orient="horz" pos="417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7.png"/><Relationship Id="rId21" Type="http://schemas.openxmlformats.org/officeDocument/2006/relationships/image" Target="../media/image35.png"/><Relationship Id="rId34" Type="http://schemas.openxmlformats.org/officeDocument/2006/relationships/image" Target="../media/image48.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3.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36" Type="http://schemas.openxmlformats.org/officeDocument/2006/relationships/image" Target="../media/image50.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1.jfi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2.jfif"/></Relationships>
</file>

<file path=ppt/slides/_rels/slide6.xml.rels><?xml version="1.0" encoding="UTF-8" standalone="yes"?>
<Relationships xmlns="http://schemas.openxmlformats.org/package/2006/relationships"><Relationship Id="rId3" Type="http://schemas.openxmlformats.org/officeDocument/2006/relationships/hyperlink" Target="https://www.beyondstickynotes.com/model-of-care-for-codesign-expand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113A-687F-FC49-A023-4E1CB6DFCA12}"/>
              </a:ext>
            </a:extLst>
          </p:cNvPr>
          <p:cNvSpPr>
            <a:spLocks noGrp="1"/>
          </p:cNvSpPr>
          <p:nvPr>
            <p:ph type="ctrTitle"/>
          </p:nvPr>
        </p:nvSpPr>
        <p:spPr>
          <a:xfrm>
            <a:off x="2402342" y="3614058"/>
            <a:ext cx="7862887" cy="1785258"/>
          </a:xfrm>
        </p:spPr>
        <p:txBody>
          <a:bodyPr>
            <a:noAutofit/>
          </a:bodyPr>
          <a:lstStyle/>
          <a:p>
            <a:r>
              <a:rPr lang="en-US" sz="2500" dirty="0"/>
              <a:t>Use of creative tools and practices in the VCSE that support ethical practice in research</a:t>
            </a:r>
            <a:br>
              <a:rPr lang="en-US" sz="2500" dirty="0"/>
            </a:br>
            <a:br>
              <a:rPr lang="en-US" sz="2500" dirty="0"/>
            </a:br>
            <a:r>
              <a:rPr lang="en-US" sz="2500" dirty="0"/>
              <a:t>Ang Broadbridge</a:t>
            </a:r>
            <a:br>
              <a:rPr lang="en-US" sz="2500" dirty="0"/>
            </a:br>
            <a:endParaRPr lang="en-US" sz="2500" dirty="0"/>
          </a:p>
        </p:txBody>
      </p:sp>
    </p:spTree>
    <p:extLst>
      <p:ext uri="{BB962C8B-B14F-4D97-AF65-F5344CB8AC3E}">
        <p14:creationId xmlns:p14="http://schemas.microsoft.com/office/powerpoint/2010/main" val="2648043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79A7-AC1B-79C2-6E7B-B42DA33AB13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D9EFC44-A400-5D22-D6CC-FF5DA156CE6E}"/>
              </a:ext>
            </a:extLst>
          </p:cNvPr>
          <p:cNvSpPr>
            <a:spLocks noGrp="1"/>
          </p:cNvSpPr>
          <p:nvPr>
            <p:ph type="title"/>
          </p:nvPr>
        </p:nvSpPr>
        <p:spPr>
          <a:xfrm>
            <a:off x="442913" y="441326"/>
            <a:ext cx="11322367" cy="719138"/>
          </a:xfrm>
        </p:spPr>
        <p:txBody>
          <a:bodyPr/>
          <a:lstStyle/>
          <a:p>
            <a:r>
              <a:rPr lang="en-US" dirty="0">
                <a:latin typeface="Century Gothic"/>
              </a:rPr>
              <a:t>Ways to Wellness – test and learn approach</a:t>
            </a:r>
            <a:endParaRPr lang="en-US" dirty="0"/>
          </a:p>
        </p:txBody>
      </p:sp>
      <p:graphicFrame>
        <p:nvGraphicFramePr>
          <p:cNvPr id="10" name="Content Placeholder 3">
            <a:extLst>
              <a:ext uri="{FF2B5EF4-FFF2-40B4-BE49-F238E27FC236}">
                <a16:creationId xmlns:a16="http://schemas.microsoft.com/office/drawing/2014/main" id="{BF65E45E-0E52-777D-866D-1A65504FB29A}"/>
              </a:ext>
            </a:extLst>
          </p:cNvPr>
          <p:cNvGraphicFramePr>
            <a:graphicFrameLocks noGrp="1"/>
          </p:cNvGraphicFramePr>
          <p:nvPr>
            <p:extLst>
              <p:ext uri="{D42A27DB-BD31-4B8C-83A1-F6EECF244321}">
                <p14:modId xmlns:p14="http://schemas.microsoft.com/office/powerpoint/2010/main" val="650172946"/>
              </p:ext>
            </p:extLst>
          </p:nvPr>
        </p:nvGraphicFramePr>
        <p:xfrm>
          <a:off x="-417996" y="1413617"/>
          <a:ext cx="13618929" cy="441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90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99AE-86DF-30AA-9214-90CC3C83B8E6}"/>
              </a:ext>
            </a:extLst>
          </p:cNvPr>
          <p:cNvSpPr>
            <a:spLocks noGrp="1"/>
          </p:cNvSpPr>
          <p:nvPr>
            <p:ph type="title"/>
          </p:nvPr>
        </p:nvSpPr>
        <p:spPr/>
        <p:txBody>
          <a:bodyPr>
            <a:normAutofit fontScale="90000"/>
          </a:bodyPr>
          <a:lstStyle/>
          <a:p>
            <a:r>
              <a:rPr lang="en-US" dirty="0"/>
              <a:t>Upskilling VCSE teams as research activated practitioners </a:t>
            </a:r>
            <a:endParaRPr lang="en-GB" dirty="0"/>
          </a:p>
        </p:txBody>
      </p:sp>
      <p:pic>
        <p:nvPicPr>
          <p:cNvPr id="5" name="Graphic 4" descr="Fingerprint with solid fill">
            <a:extLst>
              <a:ext uri="{FF2B5EF4-FFF2-40B4-BE49-F238E27FC236}">
                <a16:creationId xmlns:a16="http://schemas.microsoft.com/office/drawing/2014/main" id="{1E5C7992-5AB1-7FD1-AA01-77ECA3F56A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8066" y="3097907"/>
            <a:ext cx="914400" cy="914400"/>
          </a:xfrm>
          <a:prstGeom prst="rect">
            <a:avLst/>
          </a:prstGeom>
        </p:spPr>
      </p:pic>
      <p:sp>
        <p:nvSpPr>
          <p:cNvPr id="6" name="TextBox 5">
            <a:extLst>
              <a:ext uri="{FF2B5EF4-FFF2-40B4-BE49-F238E27FC236}">
                <a16:creationId xmlns:a16="http://schemas.microsoft.com/office/drawing/2014/main" id="{87378C0D-39BB-8301-1B08-EAF3914AE002}"/>
              </a:ext>
            </a:extLst>
          </p:cNvPr>
          <p:cNvSpPr txBox="1"/>
          <p:nvPr/>
        </p:nvSpPr>
        <p:spPr>
          <a:xfrm>
            <a:off x="5877386" y="4002862"/>
            <a:ext cx="1574800" cy="461665"/>
          </a:xfrm>
          <a:prstGeom prst="rect">
            <a:avLst/>
          </a:prstGeom>
          <a:noFill/>
        </p:spPr>
        <p:txBody>
          <a:bodyPr wrap="square" rtlCol="0">
            <a:spAutoFit/>
          </a:bodyPr>
          <a:lstStyle/>
          <a:p>
            <a:pPr algn="ctr"/>
            <a:r>
              <a:rPr lang="en-US" sz="1200" dirty="0">
                <a:solidFill>
                  <a:schemeClr val="tx2"/>
                </a:solidFill>
              </a:rPr>
              <a:t>Valuing lived experience</a:t>
            </a:r>
            <a:endParaRPr lang="en-GB" sz="1200" dirty="0">
              <a:solidFill>
                <a:schemeClr val="tx2"/>
              </a:solidFill>
            </a:endParaRPr>
          </a:p>
        </p:txBody>
      </p:sp>
      <p:pic>
        <p:nvPicPr>
          <p:cNvPr id="8" name="Graphic 7" descr="Blackboard outline">
            <a:extLst>
              <a:ext uri="{FF2B5EF4-FFF2-40B4-BE49-F238E27FC236}">
                <a16:creationId xmlns:a16="http://schemas.microsoft.com/office/drawing/2014/main" id="{8AF044C2-1EC3-B00E-97A4-E2A173C5E3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5293" y="1346140"/>
            <a:ext cx="914400" cy="914400"/>
          </a:xfrm>
          <a:prstGeom prst="rect">
            <a:avLst/>
          </a:prstGeom>
        </p:spPr>
      </p:pic>
      <p:sp>
        <p:nvSpPr>
          <p:cNvPr id="9" name="TextBox 8">
            <a:extLst>
              <a:ext uri="{FF2B5EF4-FFF2-40B4-BE49-F238E27FC236}">
                <a16:creationId xmlns:a16="http://schemas.microsoft.com/office/drawing/2014/main" id="{43A76E04-ADCE-37E3-63EB-C845B18E5305}"/>
              </a:ext>
            </a:extLst>
          </p:cNvPr>
          <p:cNvSpPr txBox="1"/>
          <p:nvPr/>
        </p:nvSpPr>
        <p:spPr>
          <a:xfrm>
            <a:off x="805093" y="2260540"/>
            <a:ext cx="1574800" cy="276999"/>
          </a:xfrm>
          <a:prstGeom prst="rect">
            <a:avLst/>
          </a:prstGeom>
          <a:noFill/>
        </p:spPr>
        <p:txBody>
          <a:bodyPr wrap="square" rtlCol="0">
            <a:spAutoFit/>
          </a:bodyPr>
          <a:lstStyle/>
          <a:p>
            <a:pPr algn="ctr"/>
            <a:r>
              <a:rPr lang="en-US" sz="1200" dirty="0">
                <a:solidFill>
                  <a:schemeClr val="tx2"/>
                </a:solidFill>
              </a:rPr>
              <a:t>Rapid test and learn</a:t>
            </a:r>
            <a:endParaRPr lang="en-GB" sz="1200" dirty="0">
              <a:solidFill>
                <a:schemeClr val="tx2"/>
              </a:solidFill>
            </a:endParaRPr>
          </a:p>
        </p:txBody>
      </p:sp>
      <p:pic>
        <p:nvPicPr>
          <p:cNvPr id="11" name="Graphic 10" descr="Cheers with solid fill">
            <a:extLst>
              <a:ext uri="{FF2B5EF4-FFF2-40B4-BE49-F238E27FC236}">
                <a16:creationId xmlns:a16="http://schemas.microsoft.com/office/drawing/2014/main" id="{B0237ABA-EDEE-4BEC-787A-33B913964AD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3952" y="1408645"/>
            <a:ext cx="914400" cy="914400"/>
          </a:xfrm>
          <a:prstGeom prst="rect">
            <a:avLst/>
          </a:prstGeom>
        </p:spPr>
      </p:pic>
      <p:sp>
        <p:nvSpPr>
          <p:cNvPr id="12" name="TextBox 11">
            <a:extLst>
              <a:ext uri="{FF2B5EF4-FFF2-40B4-BE49-F238E27FC236}">
                <a16:creationId xmlns:a16="http://schemas.microsoft.com/office/drawing/2014/main" id="{85E3962F-494D-F23A-50C4-3B70A421AC4F}"/>
              </a:ext>
            </a:extLst>
          </p:cNvPr>
          <p:cNvSpPr txBox="1"/>
          <p:nvPr/>
        </p:nvSpPr>
        <p:spPr>
          <a:xfrm>
            <a:off x="7391226" y="2297228"/>
            <a:ext cx="1574800" cy="276999"/>
          </a:xfrm>
          <a:prstGeom prst="rect">
            <a:avLst/>
          </a:prstGeom>
          <a:noFill/>
        </p:spPr>
        <p:txBody>
          <a:bodyPr wrap="square" rtlCol="0">
            <a:spAutoFit/>
          </a:bodyPr>
          <a:lstStyle/>
          <a:p>
            <a:pPr algn="ctr"/>
            <a:r>
              <a:rPr lang="en-US" sz="1200" dirty="0">
                <a:solidFill>
                  <a:schemeClr val="tx2"/>
                </a:solidFill>
              </a:rPr>
              <a:t>Learning community</a:t>
            </a:r>
            <a:endParaRPr lang="en-GB" sz="1200" dirty="0">
              <a:solidFill>
                <a:schemeClr val="tx2"/>
              </a:solidFill>
            </a:endParaRPr>
          </a:p>
        </p:txBody>
      </p:sp>
      <p:pic>
        <p:nvPicPr>
          <p:cNvPr id="14" name="Graphic 13" descr="Steering Wheel with solid fill">
            <a:extLst>
              <a:ext uri="{FF2B5EF4-FFF2-40B4-BE49-F238E27FC236}">
                <a16:creationId xmlns:a16="http://schemas.microsoft.com/office/drawing/2014/main" id="{119FACEB-9F83-510B-BAE0-09E8504DD3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7600" y="1373849"/>
            <a:ext cx="914400" cy="914400"/>
          </a:xfrm>
          <a:prstGeom prst="rect">
            <a:avLst/>
          </a:prstGeom>
        </p:spPr>
      </p:pic>
      <p:sp>
        <p:nvSpPr>
          <p:cNvPr id="15" name="TextBox 14">
            <a:extLst>
              <a:ext uri="{FF2B5EF4-FFF2-40B4-BE49-F238E27FC236}">
                <a16:creationId xmlns:a16="http://schemas.microsoft.com/office/drawing/2014/main" id="{DF86C77B-022C-8612-A684-2F5492B55557}"/>
              </a:ext>
            </a:extLst>
          </p:cNvPr>
          <p:cNvSpPr txBox="1"/>
          <p:nvPr/>
        </p:nvSpPr>
        <p:spPr>
          <a:xfrm>
            <a:off x="5897706" y="2300154"/>
            <a:ext cx="1574800" cy="461665"/>
          </a:xfrm>
          <a:prstGeom prst="rect">
            <a:avLst/>
          </a:prstGeom>
          <a:noFill/>
        </p:spPr>
        <p:txBody>
          <a:bodyPr wrap="square" rtlCol="0">
            <a:spAutoFit/>
          </a:bodyPr>
          <a:lstStyle/>
          <a:p>
            <a:pPr algn="ctr"/>
            <a:r>
              <a:rPr lang="en-US" sz="1200" dirty="0">
                <a:solidFill>
                  <a:schemeClr val="tx2"/>
                </a:solidFill>
              </a:rPr>
              <a:t>Steering groups (internal and external)</a:t>
            </a:r>
            <a:endParaRPr lang="en-GB" sz="1200" dirty="0">
              <a:solidFill>
                <a:schemeClr val="tx2"/>
              </a:solidFill>
            </a:endParaRPr>
          </a:p>
        </p:txBody>
      </p:sp>
      <p:pic>
        <p:nvPicPr>
          <p:cNvPr id="17" name="Graphic 16" descr="Triangle Ruler outline">
            <a:extLst>
              <a:ext uri="{FF2B5EF4-FFF2-40B4-BE49-F238E27FC236}">
                <a16:creationId xmlns:a16="http://schemas.microsoft.com/office/drawing/2014/main" id="{CB9A53E3-0641-E465-843A-575822F389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90346" y="2894707"/>
            <a:ext cx="914400" cy="914400"/>
          </a:xfrm>
          <a:prstGeom prst="rect">
            <a:avLst/>
          </a:prstGeom>
        </p:spPr>
      </p:pic>
      <p:sp>
        <p:nvSpPr>
          <p:cNvPr id="18" name="TextBox 17">
            <a:extLst>
              <a:ext uri="{FF2B5EF4-FFF2-40B4-BE49-F238E27FC236}">
                <a16:creationId xmlns:a16="http://schemas.microsoft.com/office/drawing/2014/main" id="{4A549445-C09C-4DBB-EA64-EC041907A2D8}"/>
              </a:ext>
            </a:extLst>
          </p:cNvPr>
          <p:cNvSpPr txBox="1"/>
          <p:nvPr/>
        </p:nvSpPr>
        <p:spPr>
          <a:xfrm>
            <a:off x="2341445" y="3964622"/>
            <a:ext cx="1935655" cy="646331"/>
          </a:xfrm>
          <a:prstGeom prst="rect">
            <a:avLst/>
          </a:prstGeom>
          <a:noFill/>
        </p:spPr>
        <p:txBody>
          <a:bodyPr wrap="square" rtlCol="0">
            <a:spAutoFit/>
          </a:bodyPr>
          <a:lstStyle/>
          <a:p>
            <a:pPr algn="ctr"/>
            <a:r>
              <a:rPr lang="en-US" sz="1200" dirty="0">
                <a:solidFill>
                  <a:schemeClr val="tx2"/>
                </a:solidFill>
              </a:rPr>
              <a:t>Triangulate learning - system learning community workshops</a:t>
            </a:r>
            <a:endParaRPr lang="en-GB" sz="1200" dirty="0">
              <a:solidFill>
                <a:schemeClr val="tx2"/>
              </a:solidFill>
            </a:endParaRPr>
          </a:p>
        </p:txBody>
      </p:sp>
      <p:pic>
        <p:nvPicPr>
          <p:cNvPr id="20" name="Graphic 19" descr="Bar chart outline">
            <a:extLst>
              <a:ext uri="{FF2B5EF4-FFF2-40B4-BE49-F238E27FC236}">
                <a16:creationId xmlns:a16="http://schemas.microsoft.com/office/drawing/2014/main" id="{C75D0EBF-6C11-2961-BA21-E1627143387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58559" y="3102015"/>
            <a:ext cx="914400" cy="914400"/>
          </a:xfrm>
          <a:prstGeom prst="rect">
            <a:avLst/>
          </a:prstGeom>
        </p:spPr>
      </p:pic>
      <p:sp>
        <p:nvSpPr>
          <p:cNvPr id="21" name="TextBox 20">
            <a:extLst>
              <a:ext uri="{FF2B5EF4-FFF2-40B4-BE49-F238E27FC236}">
                <a16:creationId xmlns:a16="http://schemas.microsoft.com/office/drawing/2014/main" id="{75904437-1E05-5D47-69F2-74C2B028141D}"/>
              </a:ext>
            </a:extLst>
          </p:cNvPr>
          <p:cNvSpPr txBox="1"/>
          <p:nvPr/>
        </p:nvSpPr>
        <p:spPr>
          <a:xfrm>
            <a:off x="4188286" y="4003849"/>
            <a:ext cx="2179494" cy="461665"/>
          </a:xfrm>
          <a:prstGeom prst="rect">
            <a:avLst/>
          </a:prstGeom>
          <a:noFill/>
        </p:spPr>
        <p:txBody>
          <a:bodyPr wrap="square" rtlCol="0">
            <a:spAutoFit/>
          </a:bodyPr>
          <a:lstStyle/>
          <a:p>
            <a:pPr algn="ctr"/>
            <a:r>
              <a:rPr lang="en-US" sz="1200" dirty="0">
                <a:solidFill>
                  <a:schemeClr val="tx2"/>
                </a:solidFill>
              </a:rPr>
              <a:t>Central MIS and data </a:t>
            </a:r>
          </a:p>
          <a:p>
            <a:pPr algn="ctr"/>
            <a:r>
              <a:rPr lang="en-US" sz="1200" dirty="0">
                <a:solidFill>
                  <a:schemeClr val="tx2"/>
                </a:solidFill>
              </a:rPr>
              <a:t>dashboard</a:t>
            </a:r>
            <a:endParaRPr lang="en-GB" sz="1200" dirty="0">
              <a:solidFill>
                <a:schemeClr val="tx2"/>
              </a:solidFill>
            </a:endParaRPr>
          </a:p>
        </p:txBody>
      </p:sp>
      <p:pic>
        <p:nvPicPr>
          <p:cNvPr id="23" name="Graphic 22" descr="Marketing with solid fill">
            <a:extLst>
              <a:ext uri="{FF2B5EF4-FFF2-40B4-BE49-F238E27FC236}">
                <a16:creationId xmlns:a16="http://schemas.microsoft.com/office/drawing/2014/main" id="{A8624068-A460-9BF3-6B89-863A45E4C1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35293" y="2922386"/>
            <a:ext cx="914400" cy="914400"/>
          </a:xfrm>
          <a:prstGeom prst="rect">
            <a:avLst/>
          </a:prstGeom>
        </p:spPr>
      </p:pic>
      <p:sp>
        <p:nvSpPr>
          <p:cNvPr id="24" name="TextBox 23">
            <a:extLst>
              <a:ext uri="{FF2B5EF4-FFF2-40B4-BE49-F238E27FC236}">
                <a16:creationId xmlns:a16="http://schemas.microsoft.com/office/drawing/2014/main" id="{7E7DA76F-545C-4CCA-CE18-0DACFCEBC69B}"/>
              </a:ext>
            </a:extLst>
          </p:cNvPr>
          <p:cNvSpPr txBox="1"/>
          <p:nvPr/>
        </p:nvSpPr>
        <p:spPr>
          <a:xfrm>
            <a:off x="805093" y="3935535"/>
            <a:ext cx="1574800" cy="461665"/>
          </a:xfrm>
          <a:prstGeom prst="rect">
            <a:avLst/>
          </a:prstGeom>
          <a:noFill/>
        </p:spPr>
        <p:txBody>
          <a:bodyPr wrap="square" rtlCol="0">
            <a:spAutoFit/>
          </a:bodyPr>
          <a:lstStyle/>
          <a:p>
            <a:pPr algn="ctr"/>
            <a:r>
              <a:rPr lang="en-US" sz="1200" dirty="0">
                <a:solidFill>
                  <a:schemeClr val="tx2"/>
                </a:solidFill>
              </a:rPr>
              <a:t>‘Working out loud’ visible comms</a:t>
            </a:r>
            <a:endParaRPr lang="en-GB" sz="1200" dirty="0">
              <a:solidFill>
                <a:schemeClr val="tx2"/>
              </a:solidFill>
            </a:endParaRPr>
          </a:p>
        </p:txBody>
      </p:sp>
      <p:pic>
        <p:nvPicPr>
          <p:cNvPr id="26" name="Graphic 25" descr="Research outline">
            <a:extLst>
              <a:ext uri="{FF2B5EF4-FFF2-40B4-BE49-F238E27FC236}">
                <a16:creationId xmlns:a16="http://schemas.microsoft.com/office/drawing/2014/main" id="{E3A9C143-8590-BA99-CC39-E209087F1A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710093" y="1420655"/>
            <a:ext cx="914400" cy="914400"/>
          </a:xfrm>
          <a:prstGeom prst="rect">
            <a:avLst/>
          </a:prstGeom>
        </p:spPr>
      </p:pic>
      <p:sp>
        <p:nvSpPr>
          <p:cNvPr id="27" name="TextBox 26">
            <a:extLst>
              <a:ext uri="{FF2B5EF4-FFF2-40B4-BE49-F238E27FC236}">
                <a16:creationId xmlns:a16="http://schemas.microsoft.com/office/drawing/2014/main" id="{53F2B67B-486E-3938-8DD8-A15D429BBE72}"/>
              </a:ext>
            </a:extLst>
          </p:cNvPr>
          <p:cNvSpPr txBox="1"/>
          <p:nvPr/>
        </p:nvSpPr>
        <p:spPr>
          <a:xfrm>
            <a:off x="2560146" y="2222152"/>
            <a:ext cx="1574800" cy="276999"/>
          </a:xfrm>
          <a:prstGeom prst="rect">
            <a:avLst/>
          </a:prstGeom>
          <a:noFill/>
        </p:spPr>
        <p:txBody>
          <a:bodyPr wrap="square" rtlCol="0">
            <a:spAutoFit/>
          </a:bodyPr>
          <a:lstStyle/>
          <a:p>
            <a:pPr algn="ctr"/>
            <a:r>
              <a:rPr lang="en-US" sz="1200" dirty="0">
                <a:solidFill>
                  <a:schemeClr val="tx2"/>
                </a:solidFill>
              </a:rPr>
              <a:t>Evaluation early</a:t>
            </a:r>
            <a:endParaRPr lang="en-GB" sz="1200" dirty="0">
              <a:solidFill>
                <a:schemeClr val="tx2"/>
              </a:solidFill>
            </a:endParaRPr>
          </a:p>
        </p:txBody>
      </p:sp>
      <p:pic>
        <p:nvPicPr>
          <p:cNvPr id="29" name="Graphic 28" descr="Graduation cap outline">
            <a:extLst>
              <a:ext uri="{FF2B5EF4-FFF2-40B4-BE49-F238E27FC236}">
                <a16:creationId xmlns:a16="http://schemas.microsoft.com/office/drawing/2014/main" id="{DC811835-2DA9-D171-0B0D-633AEBC3628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174654" y="1330900"/>
            <a:ext cx="914400" cy="914400"/>
          </a:xfrm>
          <a:prstGeom prst="rect">
            <a:avLst/>
          </a:prstGeom>
        </p:spPr>
      </p:pic>
      <p:sp>
        <p:nvSpPr>
          <p:cNvPr id="30" name="TextBox 29">
            <a:extLst>
              <a:ext uri="{FF2B5EF4-FFF2-40B4-BE49-F238E27FC236}">
                <a16:creationId xmlns:a16="http://schemas.microsoft.com/office/drawing/2014/main" id="{CFCA474F-D6E8-7ACA-1FA1-6C8352D2BA86}"/>
              </a:ext>
            </a:extLst>
          </p:cNvPr>
          <p:cNvSpPr txBox="1"/>
          <p:nvPr/>
        </p:nvSpPr>
        <p:spPr>
          <a:xfrm>
            <a:off x="8884746" y="2140989"/>
            <a:ext cx="1574800" cy="461665"/>
          </a:xfrm>
          <a:prstGeom prst="rect">
            <a:avLst/>
          </a:prstGeom>
          <a:noFill/>
        </p:spPr>
        <p:txBody>
          <a:bodyPr wrap="square" rtlCol="0">
            <a:spAutoFit/>
          </a:bodyPr>
          <a:lstStyle/>
          <a:p>
            <a:pPr algn="ctr"/>
            <a:r>
              <a:rPr lang="en-US" sz="1200" dirty="0">
                <a:solidFill>
                  <a:schemeClr val="tx2"/>
                </a:solidFill>
              </a:rPr>
              <a:t>Link with ARC academic studies</a:t>
            </a:r>
            <a:endParaRPr lang="en-GB" sz="1200" dirty="0">
              <a:solidFill>
                <a:schemeClr val="tx2"/>
              </a:solidFill>
            </a:endParaRPr>
          </a:p>
        </p:txBody>
      </p:sp>
      <p:pic>
        <p:nvPicPr>
          <p:cNvPr id="32" name="Graphic 31" descr="Coins outline">
            <a:extLst>
              <a:ext uri="{FF2B5EF4-FFF2-40B4-BE49-F238E27FC236}">
                <a16:creationId xmlns:a16="http://schemas.microsoft.com/office/drawing/2014/main" id="{9FAAAD6E-0919-9224-F205-B600D2D174E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597574" y="1438543"/>
            <a:ext cx="914400" cy="914400"/>
          </a:xfrm>
          <a:prstGeom prst="rect">
            <a:avLst/>
          </a:prstGeom>
        </p:spPr>
      </p:pic>
      <p:sp>
        <p:nvSpPr>
          <p:cNvPr id="33" name="TextBox 32">
            <a:extLst>
              <a:ext uri="{FF2B5EF4-FFF2-40B4-BE49-F238E27FC236}">
                <a16:creationId xmlns:a16="http://schemas.microsoft.com/office/drawing/2014/main" id="{883A87A9-2C79-AADB-828E-E303C1C90136}"/>
              </a:ext>
            </a:extLst>
          </p:cNvPr>
          <p:cNvSpPr txBox="1"/>
          <p:nvPr/>
        </p:nvSpPr>
        <p:spPr>
          <a:xfrm>
            <a:off x="4249333" y="2241272"/>
            <a:ext cx="1574800" cy="276999"/>
          </a:xfrm>
          <a:prstGeom prst="rect">
            <a:avLst/>
          </a:prstGeom>
          <a:noFill/>
        </p:spPr>
        <p:txBody>
          <a:bodyPr wrap="square" rtlCol="0">
            <a:spAutoFit/>
          </a:bodyPr>
          <a:lstStyle/>
          <a:p>
            <a:pPr algn="ctr"/>
            <a:r>
              <a:rPr lang="en-US" sz="1200" dirty="0">
                <a:solidFill>
                  <a:schemeClr val="tx2"/>
                </a:solidFill>
              </a:rPr>
              <a:t>Commissioner input</a:t>
            </a:r>
            <a:endParaRPr lang="en-GB" sz="1200" dirty="0">
              <a:solidFill>
                <a:schemeClr val="tx2"/>
              </a:solidFill>
            </a:endParaRPr>
          </a:p>
        </p:txBody>
      </p:sp>
      <p:pic>
        <p:nvPicPr>
          <p:cNvPr id="35" name="Graphic 34" descr="Shield Tick with solid fill">
            <a:extLst>
              <a:ext uri="{FF2B5EF4-FFF2-40B4-BE49-F238E27FC236}">
                <a16:creationId xmlns:a16="http://schemas.microsoft.com/office/drawing/2014/main" id="{1DE367ED-3ECA-8B9B-F49F-1AF1C5D3761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721426" y="3155534"/>
            <a:ext cx="914400" cy="914400"/>
          </a:xfrm>
          <a:prstGeom prst="rect">
            <a:avLst/>
          </a:prstGeom>
        </p:spPr>
      </p:pic>
      <p:sp>
        <p:nvSpPr>
          <p:cNvPr id="36" name="TextBox 35">
            <a:extLst>
              <a:ext uri="{FF2B5EF4-FFF2-40B4-BE49-F238E27FC236}">
                <a16:creationId xmlns:a16="http://schemas.microsoft.com/office/drawing/2014/main" id="{FCFC80D2-B749-47A6-BCD1-2CD4AC065208}"/>
              </a:ext>
            </a:extLst>
          </p:cNvPr>
          <p:cNvSpPr txBox="1"/>
          <p:nvPr/>
        </p:nvSpPr>
        <p:spPr>
          <a:xfrm>
            <a:off x="7403752" y="4080323"/>
            <a:ext cx="1574800" cy="461665"/>
          </a:xfrm>
          <a:prstGeom prst="rect">
            <a:avLst/>
          </a:prstGeom>
          <a:noFill/>
        </p:spPr>
        <p:txBody>
          <a:bodyPr wrap="square" rtlCol="0">
            <a:spAutoFit/>
          </a:bodyPr>
          <a:lstStyle/>
          <a:p>
            <a:pPr algn="ctr"/>
            <a:r>
              <a:rPr lang="en-US" sz="1200" dirty="0">
                <a:solidFill>
                  <a:schemeClr val="tx2"/>
                </a:solidFill>
              </a:rPr>
              <a:t>Strong governance – discrete </a:t>
            </a:r>
            <a:r>
              <a:rPr lang="en-US" sz="1200" dirty="0" err="1">
                <a:solidFill>
                  <a:schemeClr val="tx2"/>
                </a:solidFill>
              </a:rPr>
              <a:t>rigour</a:t>
            </a:r>
            <a:endParaRPr lang="en-GB" sz="1200" dirty="0">
              <a:solidFill>
                <a:schemeClr val="tx2"/>
              </a:solidFill>
            </a:endParaRPr>
          </a:p>
        </p:txBody>
      </p:sp>
      <p:pic>
        <p:nvPicPr>
          <p:cNvPr id="38" name="Graphic 37" descr="Teacher with solid fill">
            <a:extLst>
              <a:ext uri="{FF2B5EF4-FFF2-40B4-BE49-F238E27FC236}">
                <a16:creationId xmlns:a16="http://schemas.microsoft.com/office/drawing/2014/main" id="{7D5CB528-A09B-0E62-57C3-1466C25F5229}"/>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296226" y="3076694"/>
            <a:ext cx="914400" cy="914400"/>
          </a:xfrm>
          <a:prstGeom prst="rect">
            <a:avLst/>
          </a:prstGeom>
        </p:spPr>
      </p:pic>
      <p:sp>
        <p:nvSpPr>
          <p:cNvPr id="39" name="TextBox 38">
            <a:extLst>
              <a:ext uri="{FF2B5EF4-FFF2-40B4-BE49-F238E27FC236}">
                <a16:creationId xmlns:a16="http://schemas.microsoft.com/office/drawing/2014/main" id="{448D483E-1168-7FEE-59B4-E13D67AB450A}"/>
              </a:ext>
            </a:extLst>
          </p:cNvPr>
          <p:cNvSpPr txBox="1"/>
          <p:nvPr/>
        </p:nvSpPr>
        <p:spPr>
          <a:xfrm>
            <a:off x="9016913" y="4029521"/>
            <a:ext cx="1574800" cy="276999"/>
          </a:xfrm>
          <a:prstGeom prst="rect">
            <a:avLst/>
          </a:prstGeom>
          <a:noFill/>
        </p:spPr>
        <p:txBody>
          <a:bodyPr wrap="square" rtlCol="0">
            <a:spAutoFit/>
          </a:bodyPr>
          <a:lstStyle/>
          <a:p>
            <a:pPr algn="ctr"/>
            <a:r>
              <a:rPr lang="en-US" sz="1200" dirty="0">
                <a:solidFill>
                  <a:schemeClr val="tx2"/>
                </a:solidFill>
              </a:rPr>
              <a:t>Training budget </a:t>
            </a:r>
            <a:endParaRPr lang="en-GB" sz="1200" dirty="0">
              <a:solidFill>
                <a:schemeClr val="tx2"/>
              </a:solidFill>
            </a:endParaRPr>
          </a:p>
        </p:txBody>
      </p:sp>
      <p:pic>
        <p:nvPicPr>
          <p:cNvPr id="41" name="Graphic 40" descr="Connections outline">
            <a:extLst>
              <a:ext uri="{FF2B5EF4-FFF2-40B4-BE49-F238E27FC236}">
                <a16:creationId xmlns:a16="http://schemas.microsoft.com/office/drawing/2014/main" id="{15CF160E-075B-848F-9AD8-BB563AFE11C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135293" y="4759768"/>
            <a:ext cx="914400" cy="914400"/>
          </a:xfrm>
          <a:prstGeom prst="rect">
            <a:avLst/>
          </a:prstGeom>
        </p:spPr>
      </p:pic>
      <p:sp>
        <p:nvSpPr>
          <p:cNvPr id="42" name="TextBox 41">
            <a:extLst>
              <a:ext uri="{FF2B5EF4-FFF2-40B4-BE49-F238E27FC236}">
                <a16:creationId xmlns:a16="http://schemas.microsoft.com/office/drawing/2014/main" id="{75E06788-D42F-AE90-AF5F-6F5DD9C7DC27}"/>
              </a:ext>
            </a:extLst>
          </p:cNvPr>
          <p:cNvSpPr txBox="1"/>
          <p:nvPr/>
        </p:nvSpPr>
        <p:spPr>
          <a:xfrm>
            <a:off x="624491" y="5764777"/>
            <a:ext cx="1935655" cy="461665"/>
          </a:xfrm>
          <a:prstGeom prst="rect">
            <a:avLst/>
          </a:prstGeom>
          <a:noFill/>
        </p:spPr>
        <p:txBody>
          <a:bodyPr wrap="square" rtlCol="0">
            <a:spAutoFit/>
          </a:bodyPr>
          <a:lstStyle/>
          <a:p>
            <a:pPr algn="ctr"/>
            <a:r>
              <a:rPr lang="en-US" sz="1200" dirty="0">
                <a:solidFill>
                  <a:schemeClr val="tx2"/>
                </a:solidFill>
              </a:rPr>
              <a:t>Flex in budget for peer support groups</a:t>
            </a:r>
            <a:endParaRPr lang="en-GB" sz="1200" dirty="0">
              <a:solidFill>
                <a:schemeClr val="tx2"/>
              </a:solidFill>
            </a:endParaRPr>
          </a:p>
        </p:txBody>
      </p:sp>
      <p:pic>
        <p:nvPicPr>
          <p:cNvPr id="44" name="Graphic 43" descr="Piggy Bank with solid fill">
            <a:extLst>
              <a:ext uri="{FF2B5EF4-FFF2-40B4-BE49-F238E27FC236}">
                <a16:creationId xmlns:a16="http://schemas.microsoft.com/office/drawing/2014/main" id="{A5B40F82-095E-6C40-2D59-01B93212874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2890346" y="4770896"/>
            <a:ext cx="914400" cy="914400"/>
          </a:xfrm>
          <a:prstGeom prst="rect">
            <a:avLst/>
          </a:prstGeom>
        </p:spPr>
      </p:pic>
      <p:sp>
        <p:nvSpPr>
          <p:cNvPr id="45" name="TextBox 44">
            <a:extLst>
              <a:ext uri="{FF2B5EF4-FFF2-40B4-BE49-F238E27FC236}">
                <a16:creationId xmlns:a16="http://schemas.microsoft.com/office/drawing/2014/main" id="{1BD23C44-4127-D61C-564A-6F0CBDC587D1}"/>
              </a:ext>
            </a:extLst>
          </p:cNvPr>
          <p:cNvSpPr txBox="1"/>
          <p:nvPr/>
        </p:nvSpPr>
        <p:spPr>
          <a:xfrm>
            <a:off x="2506805" y="5762764"/>
            <a:ext cx="1681481" cy="461665"/>
          </a:xfrm>
          <a:prstGeom prst="rect">
            <a:avLst/>
          </a:prstGeom>
          <a:noFill/>
        </p:spPr>
        <p:txBody>
          <a:bodyPr wrap="square" rtlCol="0">
            <a:spAutoFit/>
          </a:bodyPr>
          <a:lstStyle/>
          <a:p>
            <a:pPr algn="ctr"/>
            <a:r>
              <a:rPr lang="en-US" sz="1200" dirty="0">
                <a:solidFill>
                  <a:schemeClr val="tx2"/>
                </a:solidFill>
              </a:rPr>
              <a:t>Small personal budgets for patient needs</a:t>
            </a:r>
            <a:endParaRPr lang="en-GB" sz="1200" dirty="0">
              <a:solidFill>
                <a:schemeClr val="tx2"/>
              </a:solidFill>
            </a:endParaRPr>
          </a:p>
        </p:txBody>
      </p:sp>
      <p:sp>
        <p:nvSpPr>
          <p:cNvPr id="46" name="TextBox 45">
            <a:extLst>
              <a:ext uri="{FF2B5EF4-FFF2-40B4-BE49-F238E27FC236}">
                <a16:creationId xmlns:a16="http://schemas.microsoft.com/office/drawing/2014/main" id="{DD80B6D6-0276-CF21-390B-2C1C72E8DA9E}"/>
              </a:ext>
            </a:extLst>
          </p:cNvPr>
          <p:cNvSpPr txBox="1"/>
          <p:nvPr/>
        </p:nvSpPr>
        <p:spPr>
          <a:xfrm>
            <a:off x="4389119" y="5801643"/>
            <a:ext cx="1681481" cy="276999"/>
          </a:xfrm>
          <a:prstGeom prst="rect">
            <a:avLst/>
          </a:prstGeom>
          <a:noFill/>
        </p:spPr>
        <p:txBody>
          <a:bodyPr wrap="square" rtlCol="0">
            <a:spAutoFit/>
          </a:bodyPr>
          <a:lstStyle/>
          <a:p>
            <a:pPr algn="ctr"/>
            <a:r>
              <a:rPr lang="en-US" sz="1200" dirty="0">
                <a:solidFill>
                  <a:schemeClr val="tx2"/>
                </a:solidFill>
              </a:rPr>
              <a:t>Clinical supervision</a:t>
            </a:r>
            <a:endParaRPr lang="en-GB" sz="1200" dirty="0">
              <a:solidFill>
                <a:schemeClr val="tx2"/>
              </a:solidFill>
            </a:endParaRPr>
          </a:p>
        </p:txBody>
      </p:sp>
      <p:pic>
        <p:nvPicPr>
          <p:cNvPr id="48" name="Graphic 47" descr="Medical outline">
            <a:extLst>
              <a:ext uri="{FF2B5EF4-FFF2-40B4-BE49-F238E27FC236}">
                <a16:creationId xmlns:a16="http://schemas.microsoft.com/office/drawing/2014/main" id="{D62C0337-B308-1AEB-DF9B-511C82D40BC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772659" y="4793144"/>
            <a:ext cx="914400" cy="914400"/>
          </a:xfrm>
          <a:prstGeom prst="rect">
            <a:avLst/>
          </a:prstGeom>
        </p:spPr>
      </p:pic>
      <p:pic>
        <p:nvPicPr>
          <p:cNvPr id="51" name="Graphic 50" descr="User network outline">
            <a:extLst>
              <a:ext uri="{FF2B5EF4-FFF2-40B4-BE49-F238E27FC236}">
                <a16:creationId xmlns:a16="http://schemas.microsoft.com/office/drawing/2014/main" id="{A86B8B85-97D1-FBE8-4592-081942EA289C}"/>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6292850" y="4785028"/>
            <a:ext cx="914400" cy="914400"/>
          </a:xfrm>
          <a:prstGeom prst="rect">
            <a:avLst/>
          </a:prstGeom>
        </p:spPr>
      </p:pic>
      <p:sp>
        <p:nvSpPr>
          <p:cNvPr id="52" name="TextBox 51">
            <a:extLst>
              <a:ext uri="{FF2B5EF4-FFF2-40B4-BE49-F238E27FC236}">
                <a16:creationId xmlns:a16="http://schemas.microsoft.com/office/drawing/2014/main" id="{CB14CE00-9C97-0F7D-5E31-233794B65AC1}"/>
              </a:ext>
            </a:extLst>
          </p:cNvPr>
          <p:cNvSpPr txBox="1"/>
          <p:nvPr/>
        </p:nvSpPr>
        <p:spPr>
          <a:xfrm>
            <a:off x="5958666" y="5811605"/>
            <a:ext cx="1681481" cy="646331"/>
          </a:xfrm>
          <a:prstGeom prst="rect">
            <a:avLst/>
          </a:prstGeom>
          <a:noFill/>
        </p:spPr>
        <p:txBody>
          <a:bodyPr wrap="square" rtlCol="0">
            <a:spAutoFit/>
          </a:bodyPr>
          <a:lstStyle/>
          <a:p>
            <a:pPr algn="ctr"/>
            <a:r>
              <a:rPr lang="en-US" sz="1200" dirty="0">
                <a:solidFill>
                  <a:schemeClr val="tx2"/>
                </a:solidFill>
              </a:rPr>
              <a:t>Connect into national networks related to prototype area</a:t>
            </a:r>
            <a:endParaRPr lang="en-GB" sz="1200" dirty="0">
              <a:solidFill>
                <a:schemeClr val="tx2"/>
              </a:solidFill>
            </a:endParaRPr>
          </a:p>
        </p:txBody>
      </p:sp>
      <p:pic>
        <p:nvPicPr>
          <p:cNvPr id="4" name="Graphic 3" descr="Magnifying glass with solid fill">
            <a:extLst>
              <a:ext uri="{FF2B5EF4-FFF2-40B4-BE49-F238E27FC236}">
                <a16:creationId xmlns:a16="http://schemas.microsoft.com/office/drawing/2014/main" id="{EFCACFC6-1D38-2C7C-7347-E7CFD1B707F3}"/>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992797" y="4820659"/>
            <a:ext cx="853509" cy="853509"/>
          </a:xfrm>
          <a:prstGeom prst="rect">
            <a:avLst/>
          </a:prstGeom>
        </p:spPr>
      </p:pic>
      <p:sp>
        <p:nvSpPr>
          <p:cNvPr id="7" name="TextBox 6">
            <a:extLst>
              <a:ext uri="{FF2B5EF4-FFF2-40B4-BE49-F238E27FC236}">
                <a16:creationId xmlns:a16="http://schemas.microsoft.com/office/drawing/2014/main" id="{D5BFDEDD-C210-C8AE-67F6-D25BC320CABF}"/>
              </a:ext>
            </a:extLst>
          </p:cNvPr>
          <p:cNvSpPr txBox="1"/>
          <p:nvPr/>
        </p:nvSpPr>
        <p:spPr>
          <a:xfrm>
            <a:off x="8124189" y="5039360"/>
            <a:ext cx="524163" cy="261610"/>
          </a:xfrm>
          <a:prstGeom prst="rect">
            <a:avLst/>
          </a:prstGeom>
          <a:noFill/>
        </p:spPr>
        <p:txBody>
          <a:bodyPr wrap="square" rtlCol="0">
            <a:spAutoFit/>
          </a:bodyPr>
          <a:lstStyle/>
          <a:p>
            <a:r>
              <a:rPr lang="en-US" sz="1100" dirty="0">
                <a:solidFill>
                  <a:srgbClr val="002060"/>
                </a:solidFill>
              </a:rPr>
              <a:t>RISK</a:t>
            </a:r>
            <a:endParaRPr lang="en-GB" sz="1100" dirty="0">
              <a:solidFill>
                <a:srgbClr val="002060"/>
              </a:solidFill>
            </a:endParaRPr>
          </a:p>
        </p:txBody>
      </p:sp>
      <p:sp>
        <p:nvSpPr>
          <p:cNvPr id="10" name="TextBox 9">
            <a:extLst>
              <a:ext uri="{FF2B5EF4-FFF2-40B4-BE49-F238E27FC236}">
                <a16:creationId xmlns:a16="http://schemas.microsoft.com/office/drawing/2014/main" id="{2B481D12-6ED4-D5CE-D9A7-819519343950}"/>
              </a:ext>
            </a:extLst>
          </p:cNvPr>
          <p:cNvSpPr txBox="1"/>
          <p:nvPr/>
        </p:nvSpPr>
        <p:spPr>
          <a:xfrm>
            <a:off x="7586806" y="5821567"/>
            <a:ext cx="1681481" cy="646331"/>
          </a:xfrm>
          <a:prstGeom prst="rect">
            <a:avLst/>
          </a:prstGeom>
          <a:noFill/>
        </p:spPr>
        <p:txBody>
          <a:bodyPr wrap="square" rtlCol="0">
            <a:spAutoFit/>
          </a:bodyPr>
          <a:lstStyle/>
          <a:p>
            <a:pPr algn="ctr"/>
            <a:r>
              <a:rPr lang="en-US" sz="1200" dirty="0">
                <a:solidFill>
                  <a:schemeClr val="tx2"/>
                </a:solidFill>
              </a:rPr>
              <a:t>Risk management – financial, operational, resource, safeguarding</a:t>
            </a:r>
            <a:endParaRPr lang="en-GB" sz="1200" dirty="0">
              <a:solidFill>
                <a:schemeClr val="tx2"/>
              </a:solidFill>
            </a:endParaRPr>
          </a:p>
        </p:txBody>
      </p:sp>
    </p:spTree>
    <p:extLst>
      <p:ext uri="{BB962C8B-B14F-4D97-AF65-F5344CB8AC3E}">
        <p14:creationId xmlns:p14="http://schemas.microsoft.com/office/powerpoint/2010/main" val="334351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D557A-10FD-6959-3F82-AED5554904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8328E-3A37-CBFE-4A8C-1D06022E0139}"/>
              </a:ext>
            </a:extLst>
          </p:cNvPr>
          <p:cNvSpPr>
            <a:spLocks noGrp="1"/>
          </p:cNvSpPr>
          <p:nvPr>
            <p:ph type="title"/>
          </p:nvPr>
        </p:nvSpPr>
        <p:spPr/>
        <p:txBody>
          <a:bodyPr/>
          <a:lstStyle/>
          <a:p>
            <a:r>
              <a:rPr lang="en-US" dirty="0"/>
              <a:t>Creative tools and practices</a:t>
            </a:r>
            <a:endParaRPr lang="en-GB" dirty="0"/>
          </a:p>
        </p:txBody>
      </p:sp>
      <p:sp>
        <p:nvSpPr>
          <p:cNvPr id="3" name="Content Placeholder 2">
            <a:extLst>
              <a:ext uri="{FF2B5EF4-FFF2-40B4-BE49-F238E27FC236}">
                <a16:creationId xmlns:a16="http://schemas.microsoft.com/office/drawing/2014/main" id="{57653837-4A12-98D6-37EF-D9A255D1AE29}"/>
              </a:ext>
            </a:extLst>
          </p:cNvPr>
          <p:cNvSpPr>
            <a:spLocks noGrp="1"/>
          </p:cNvSpPr>
          <p:nvPr>
            <p:ph idx="1"/>
          </p:nvPr>
        </p:nvSpPr>
        <p:spPr>
          <a:xfrm>
            <a:off x="442913" y="1485523"/>
            <a:ext cx="5808121" cy="4358169"/>
          </a:xfrm>
        </p:spPr>
        <p:txBody>
          <a:bodyPr>
            <a:normAutofit fontScale="55000" lnSpcReduction="20000"/>
          </a:bodyPr>
          <a:lstStyle/>
          <a:p>
            <a:pPr marL="457200" indent="-457200">
              <a:buFont typeface="Arial" panose="020B0604020202020204" pitchFamily="34" charset="0"/>
              <a:buChar char="•"/>
            </a:pPr>
            <a:r>
              <a:rPr lang="en-US" dirty="0"/>
              <a:t>Peer and participatory research</a:t>
            </a:r>
          </a:p>
          <a:p>
            <a:pPr marL="457200" indent="-457200">
              <a:buFont typeface="Arial" panose="020B0604020202020204" pitchFamily="34" charset="0"/>
              <a:buChar char="•"/>
            </a:pPr>
            <a:r>
              <a:rPr lang="en-US" dirty="0"/>
              <a:t>Wellbeing Star and other assessment and monitoring tools “I’m contributing things to that MDT that no-one else knows about and it’s valued”</a:t>
            </a:r>
          </a:p>
          <a:p>
            <a:pPr marL="457200" indent="-457200">
              <a:buFont typeface="Arial" panose="020B0604020202020204" pitchFamily="34" charset="0"/>
              <a:buChar char="•"/>
            </a:pPr>
            <a:r>
              <a:rPr lang="en-US" dirty="0"/>
              <a:t>Motivational interviewing training</a:t>
            </a:r>
          </a:p>
          <a:p>
            <a:pPr marL="457200" indent="-457200">
              <a:buFont typeface="Arial" panose="020B0604020202020204" pitchFamily="34" charset="0"/>
              <a:buChar char="•"/>
            </a:pPr>
            <a:r>
              <a:rPr lang="en-US" dirty="0"/>
              <a:t>“Human service workers as facilitators of inquiry” – Yoland Wadsworth </a:t>
            </a:r>
          </a:p>
          <a:p>
            <a:pPr marL="457200" indent="-457200">
              <a:buFont typeface="Arial" panose="020B0604020202020204" pitchFamily="34" charset="0"/>
              <a:buChar char="•"/>
            </a:pPr>
            <a:r>
              <a:rPr lang="en-US" dirty="0"/>
              <a:t>Neutral venues</a:t>
            </a:r>
          </a:p>
          <a:p>
            <a:pPr marL="457200" indent="-457200">
              <a:buFont typeface="Arial" panose="020B0604020202020204" pitchFamily="34" charset="0"/>
              <a:buChar char="•"/>
            </a:pPr>
            <a:r>
              <a:rPr lang="en-US" dirty="0"/>
              <a:t>Critically assessing practice – get curious, take a step back, look through different lenses </a:t>
            </a:r>
          </a:p>
          <a:p>
            <a:pPr marL="457200" indent="-457200">
              <a:buFont typeface="Arial" panose="020B0604020202020204" pitchFamily="34" charset="0"/>
              <a:buChar char="•"/>
            </a:pPr>
            <a:r>
              <a:rPr lang="en-US" dirty="0"/>
              <a:t>Wrap around care for others </a:t>
            </a:r>
          </a:p>
          <a:p>
            <a:pPr marL="457200" indent="-457200">
              <a:buFont typeface="Arial" panose="020B0604020202020204" pitchFamily="34" charset="0"/>
              <a:buChar char="•"/>
            </a:pPr>
            <a:endParaRPr lang="en-GB" dirty="0"/>
          </a:p>
        </p:txBody>
      </p:sp>
      <p:sp>
        <p:nvSpPr>
          <p:cNvPr id="5" name="Content Placeholder 2">
            <a:extLst>
              <a:ext uri="{FF2B5EF4-FFF2-40B4-BE49-F238E27FC236}">
                <a16:creationId xmlns:a16="http://schemas.microsoft.com/office/drawing/2014/main" id="{5BE32015-4461-1C5D-B612-19FC9D102365}"/>
              </a:ext>
            </a:extLst>
          </p:cNvPr>
          <p:cNvSpPr txBox="1">
            <a:spLocks/>
          </p:cNvSpPr>
          <p:nvPr/>
        </p:nvSpPr>
        <p:spPr>
          <a:xfrm>
            <a:off x="6154189" y="1485523"/>
            <a:ext cx="5812971" cy="317095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tx2"/>
                </a:solidFill>
                <a:latin typeface="Century Gothic" panose="020B0502020202020204"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400" kern="1200">
                <a:solidFill>
                  <a:schemeClr val="tx2"/>
                </a:solidFill>
                <a:latin typeface="Century Gothic" panose="020B0502020202020204"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chemeClr val="tx2"/>
                </a:solidFill>
                <a:latin typeface="Century Gothic" panose="020B0502020202020204" pitchFamily="34" charset="0"/>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i="1" dirty="0"/>
              <a:t>…Workers have learned to be alert, curious and questioning “the way we do things around here” easily switching into observe – reflect – plan –do…” (Wadsworth, Human Inquiry for Living Systems)</a:t>
            </a:r>
            <a:endParaRPr lang="en-GB" i="1" dirty="0"/>
          </a:p>
        </p:txBody>
      </p:sp>
    </p:spTree>
    <p:extLst>
      <p:ext uri="{BB962C8B-B14F-4D97-AF65-F5344CB8AC3E}">
        <p14:creationId xmlns:p14="http://schemas.microsoft.com/office/powerpoint/2010/main" val="2565442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8B299-0AF3-0345-EB5A-1EF47254D01C}"/>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4783BBF9-45B2-59B7-64CC-516711BC1C5C}"/>
              </a:ext>
            </a:extLst>
          </p:cNvPr>
          <p:cNvSpPr>
            <a:spLocks noGrp="1"/>
          </p:cNvSpPr>
          <p:nvPr>
            <p:ph type="title"/>
          </p:nvPr>
        </p:nvSpPr>
        <p:spPr>
          <a:xfrm>
            <a:off x="225200" y="441325"/>
            <a:ext cx="10812916" cy="719138"/>
          </a:xfrm>
        </p:spPr>
        <p:txBody>
          <a:bodyPr>
            <a:normAutofit/>
          </a:bodyPr>
          <a:lstStyle/>
          <a:p>
            <a:r>
              <a:rPr lang="en-US" dirty="0"/>
              <a:t>Three examples of participatory projects </a:t>
            </a:r>
            <a:endParaRPr lang="en-GB" dirty="0"/>
          </a:p>
        </p:txBody>
      </p:sp>
      <p:pic>
        <p:nvPicPr>
          <p:cNvPr id="22" name="Picture 21" descr="A group of people playing with string&#10;&#10;AI-generated content may be incorrect.">
            <a:extLst>
              <a:ext uri="{FF2B5EF4-FFF2-40B4-BE49-F238E27FC236}">
                <a16:creationId xmlns:a16="http://schemas.microsoft.com/office/drawing/2014/main" id="{8CCF8FED-8119-87B6-68E7-FE68657BD25F}"/>
              </a:ext>
            </a:extLst>
          </p:cNvPr>
          <p:cNvPicPr>
            <a:picLocks noChangeAspect="1"/>
          </p:cNvPicPr>
          <p:nvPr/>
        </p:nvPicPr>
        <p:blipFill>
          <a:blip r:embed="rId3"/>
          <a:stretch>
            <a:fillRect/>
          </a:stretch>
        </p:blipFill>
        <p:spPr>
          <a:xfrm>
            <a:off x="3746395" y="4529603"/>
            <a:ext cx="2995779" cy="2156961"/>
          </a:xfrm>
          <a:prstGeom prst="rect">
            <a:avLst/>
          </a:prstGeom>
        </p:spPr>
      </p:pic>
      <p:pic>
        <p:nvPicPr>
          <p:cNvPr id="28" name="Picture 27" descr="A person holding a piece of paper&#10;&#10;AI-generated content may be incorrect.">
            <a:extLst>
              <a:ext uri="{FF2B5EF4-FFF2-40B4-BE49-F238E27FC236}">
                <a16:creationId xmlns:a16="http://schemas.microsoft.com/office/drawing/2014/main" id="{F8BA9FFC-9B3C-48A6-D8E0-BE4D663AE626}"/>
              </a:ext>
            </a:extLst>
          </p:cNvPr>
          <p:cNvPicPr>
            <a:picLocks noChangeAspect="1"/>
          </p:cNvPicPr>
          <p:nvPr/>
        </p:nvPicPr>
        <p:blipFill>
          <a:blip r:embed="rId4"/>
          <a:stretch>
            <a:fillRect/>
          </a:stretch>
        </p:blipFill>
        <p:spPr>
          <a:xfrm>
            <a:off x="9285514" y="1185963"/>
            <a:ext cx="2830284" cy="1876478"/>
          </a:xfrm>
          <a:prstGeom prst="rect">
            <a:avLst/>
          </a:prstGeom>
        </p:spPr>
      </p:pic>
      <p:sp>
        <p:nvSpPr>
          <p:cNvPr id="31" name="Content Placeholder 2">
            <a:extLst>
              <a:ext uri="{FF2B5EF4-FFF2-40B4-BE49-F238E27FC236}">
                <a16:creationId xmlns:a16="http://schemas.microsoft.com/office/drawing/2014/main" id="{A51724B4-4E78-E641-4A62-471E844A559F}"/>
              </a:ext>
            </a:extLst>
          </p:cNvPr>
          <p:cNvSpPr>
            <a:spLocks noGrp="1"/>
          </p:cNvSpPr>
          <p:nvPr>
            <p:ph idx="1"/>
          </p:nvPr>
        </p:nvSpPr>
        <p:spPr>
          <a:xfrm>
            <a:off x="442913" y="1249915"/>
            <a:ext cx="7702266" cy="4358169"/>
          </a:xfrm>
        </p:spPr>
        <p:txBody>
          <a:bodyPr>
            <a:normAutofit/>
          </a:bodyPr>
          <a:lstStyle/>
          <a:p>
            <a:pPr marL="457200" indent="-457200">
              <a:buFont typeface="Arial" panose="020B0604020202020204" pitchFamily="34" charset="0"/>
              <a:buChar char="•"/>
            </a:pPr>
            <a:r>
              <a:rPr lang="en-US" sz="1600" dirty="0"/>
              <a:t>Creative participatory workshops with Centre for Digital Citizens leading to de</a:t>
            </a:r>
            <a:r>
              <a:rPr lang="en-GB" sz="1600" dirty="0" err="1"/>
              <a:t>velopment</a:t>
            </a:r>
            <a:r>
              <a:rPr lang="en-GB" sz="1600" dirty="0"/>
              <a:t> of animation around underheard voices with Happy Mums</a:t>
            </a:r>
          </a:p>
          <a:p>
            <a:pPr marL="457200" indent="-457200">
              <a:buFont typeface="Arial" panose="020B0604020202020204" pitchFamily="34" charset="0"/>
              <a:buChar char="•"/>
            </a:pPr>
            <a:r>
              <a:rPr lang="en-GB" sz="1600" dirty="0"/>
              <a:t>Mosaic of maternal mental health factors</a:t>
            </a:r>
          </a:p>
          <a:p>
            <a:pPr marL="457200" indent="-457200">
              <a:buFont typeface="Arial" panose="020B0604020202020204" pitchFamily="34" charset="0"/>
              <a:buChar char="•"/>
            </a:pPr>
            <a:r>
              <a:rPr lang="en-GB" sz="1600" dirty="0"/>
              <a:t>Beginning to explore youth voice in our SPACE Pilot </a:t>
            </a:r>
          </a:p>
        </p:txBody>
      </p:sp>
      <p:pic>
        <p:nvPicPr>
          <p:cNvPr id="34" name="Picture 3" descr="A picture containing mosaic boxes showing maternal mental health factors like family financial situation, loneliness, stigma, experience of care system, lone parenting, infant loss">
            <a:extLst>
              <a:ext uri="{FF2B5EF4-FFF2-40B4-BE49-F238E27FC236}">
                <a16:creationId xmlns:a16="http://schemas.microsoft.com/office/drawing/2014/main" id="{E33B1690-8ED1-402F-2F0C-02F18AC00D83}"/>
              </a:ext>
            </a:extLst>
          </p:cNvPr>
          <p:cNvPicPr>
            <a:picLocks noChangeAspect="1"/>
          </p:cNvPicPr>
          <p:nvPr/>
        </p:nvPicPr>
        <p:blipFill>
          <a:blip r:embed="rId5"/>
          <a:stretch>
            <a:fillRect/>
          </a:stretch>
        </p:blipFill>
        <p:spPr>
          <a:xfrm>
            <a:off x="6947716" y="3151893"/>
            <a:ext cx="5244284" cy="3706107"/>
          </a:xfrm>
          <a:prstGeom prst="rect">
            <a:avLst/>
          </a:prstGeom>
        </p:spPr>
      </p:pic>
    </p:spTree>
    <p:extLst>
      <p:ext uri="{BB962C8B-B14F-4D97-AF65-F5344CB8AC3E}">
        <p14:creationId xmlns:p14="http://schemas.microsoft.com/office/powerpoint/2010/main" val="4111544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726E-C716-FD06-F4D9-B442FAB965C2}"/>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C9717688-B439-6D1C-2903-653FD26F8B26}"/>
              </a:ext>
            </a:extLst>
          </p:cNvPr>
          <p:cNvSpPr>
            <a:spLocks noGrp="1"/>
          </p:cNvSpPr>
          <p:nvPr>
            <p:ph type="title"/>
          </p:nvPr>
        </p:nvSpPr>
        <p:spPr>
          <a:xfrm>
            <a:off x="225200" y="163286"/>
            <a:ext cx="10812916" cy="719138"/>
          </a:xfrm>
        </p:spPr>
        <p:txBody>
          <a:bodyPr>
            <a:normAutofit/>
          </a:bodyPr>
          <a:lstStyle/>
          <a:p>
            <a:r>
              <a:rPr lang="en-US" dirty="0"/>
              <a:t>Resources to support ethical practice</a:t>
            </a:r>
            <a:endParaRPr lang="en-GB" dirty="0"/>
          </a:p>
        </p:txBody>
      </p:sp>
      <p:sp>
        <p:nvSpPr>
          <p:cNvPr id="4" name="TextBox 3">
            <a:extLst>
              <a:ext uri="{FF2B5EF4-FFF2-40B4-BE49-F238E27FC236}">
                <a16:creationId xmlns:a16="http://schemas.microsoft.com/office/drawing/2014/main" id="{F85F5BE4-7321-B63A-094C-53EDC4E755F1}"/>
              </a:ext>
            </a:extLst>
          </p:cNvPr>
          <p:cNvSpPr txBox="1"/>
          <p:nvPr/>
        </p:nvSpPr>
        <p:spPr>
          <a:xfrm>
            <a:off x="7605119" y="5184478"/>
            <a:ext cx="3879310" cy="646331"/>
          </a:xfrm>
          <a:prstGeom prst="rect">
            <a:avLst/>
          </a:prstGeom>
          <a:noFill/>
        </p:spPr>
        <p:txBody>
          <a:bodyPr wrap="square">
            <a:spAutoFit/>
          </a:bodyPr>
          <a:lstStyle/>
          <a:p>
            <a:r>
              <a:rPr lang="en-US" dirty="0">
                <a:hlinkClick r:id="rId3"/>
              </a:rPr>
              <a:t>Model of Care for Co-design Expansion Pack — Beyond Sticky Notes</a:t>
            </a:r>
            <a:endParaRPr lang="en-GB" dirty="0"/>
          </a:p>
        </p:txBody>
      </p:sp>
      <p:pic>
        <p:nvPicPr>
          <p:cNvPr id="8" name="Picture 7" descr="A book on a table&#10;&#10;AI-generated content may be incorrect.">
            <a:extLst>
              <a:ext uri="{FF2B5EF4-FFF2-40B4-BE49-F238E27FC236}">
                <a16:creationId xmlns:a16="http://schemas.microsoft.com/office/drawing/2014/main" id="{B4C1E81A-52A5-EB2A-5687-0FBC3EEB39AB}"/>
              </a:ext>
            </a:extLst>
          </p:cNvPr>
          <p:cNvPicPr>
            <a:picLocks noChangeAspect="1"/>
          </p:cNvPicPr>
          <p:nvPr/>
        </p:nvPicPr>
        <p:blipFill>
          <a:blip r:embed="rId4"/>
          <a:stretch>
            <a:fillRect/>
          </a:stretch>
        </p:blipFill>
        <p:spPr>
          <a:xfrm>
            <a:off x="9774350" y="830198"/>
            <a:ext cx="2192450" cy="2923267"/>
          </a:xfrm>
          <a:prstGeom prst="rect">
            <a:avLst/>
          </a:prstGeom>
        </p:spPr>
      </p:pic>
      <p:pic>
        <p:nvPicPr>
          <p:cNvPr id="10" name="Picture 9" descr="A group of cards on a table&#10;&#10;AI-generated content may be incorrect.">
            <a:extLst>
              <a:ext uri="{FF2B5EF4-FFF2-40B4-BE49-F238E27FC236}">
                <a16:creationId xmlns:a16="http://schemas.microsoft.com/office/drawing/2014/main" id="{63D4F86D-7D51-DE5F-732B-31C9E5C3183D}"/>
              </a:ext>
            </a:extLst>
          </p:cNvPr>
          <p:cNvPicPr>
            <a:picLocks noChangeAspect="1"/>
          </p:cNvPicPr>
          <p:nvPr/>
        </p:nvPicPr>
        <p:blipFill>
          <a:blip r:embed="rId5"/>
          <a:stretch>
            <a:fillRect/>
          </a:stretch>
        </p:blipFill>
        <p:spPr>
          <a:xfrm rot="5400000">
            <a:off x="1339887" y="-199446"/>
            <a:ext cx="4934782" cy="6994071"/>
          </a:xfrm>
          <a:prstGeom prst="rect">
            <a:avLst/>
          </a:prstGeom>
        </p:spPr>
      </p:pic>
      <p:pic>
        <p:nvPicPr>
          <p:cNvPr id="6" name="Picture 5" descr="A white book on a table&#10;&#10;AI-generated content may be incorrect.">
            <a:extLst>
              <a:ext uri="{FF2B5EF4-FFF2-40B4-BE49-F238E27FC236}">
                <a16:creationId xmlns:a16="http://schemas.microsoft.com/office/drawing/2014/main" id="{D14FD0F6-C0CA-F634-25EE-F3EEE34C150A}"/>
              </a:ext>
            </a:extLst>
          </p:cNvPr>
          <p:cNvPicPr>
            <a:picLocks noChangeAspect="1"/>
          </p:cNvPicPr>
          <p:nvPr/>
        </p:nvPicPr>
        <p:blipFill>
          <a:blip r:embed="rId6"/>
          <a:stretch>
            <a:fillRect/>
          </a:stretch>
        </p:blipFill>
        <p:spPr>
          <a:xfrm>
            <a:off x="7389356" y="830198"/>
            <a:ext cx="2192450" cy="2923267"/>
          </a:xfrm>
          <a:prstGeom prst="rect">
            <a:avLst/>
          </a:prstGeom>
        </p:spPr>
      </p:pic>
    </p:spTree>
    <p:extLst>
      <p:ext uri="{BB962C8B-B14F-4D97-AF65-F5344CB8AC3E}">
        <p14:creationId xmlns:p14="http://schemas.microsoft.com/office/powerpoint/2010/main" val="275688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885AD-8E71-1EA4-99C4-EC80E6C15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062F5-4401-D5D4-4EF7-C36D84BDBBCE}"/>
              </a:ext>
            </a:extLst>
          </p:cNvPr>
          <p:cNvSpPr>
            <a:spLocks noGrp="1"/>
          </p:cNvSpPr>
          <p:nvPr>
            <p:ph type="title"/>
          </p:nvPr>
        </p:nvSpPr>
        <p:spPr/>
        <p:txBody>
          <a:bodyPr/>
          <a:lstStyle/>
          <a:p>
            <a:r>
              <a:rPr lang="en-US" dirty="0"/>
              <a:t>A question of parity?</a:t>
            </a:r>
            <a:endParaRPr lang="en-GB" dirty="0"/>
          </a:p>
        </p:txBody>
      </p:sp>
      <p:sp>
        <p:nvSpPr>
          <p:cNvPr id="3" name="Content Placeholder 2">
            <a:extLst>
              <a:ext uri="{FF2B5EF4-FFF2-40B4-BE49-F238E27FC236}">
                <a16:creationId xmlns:a16="http://schemas.microsoft.com/office/drawing/2014/main" id="{B8EB3FB3-80B0-795C-782F-160EA85408CD}"/>
              </a:ext>
            </a:extLst>
          </p:cNvPr>
          <p:cNvSpPr>
            <a:spLocks noGrp="1"/>
          </p:cNvSpPr>
          <p:nvPr>
            <p:ph idx="1"/>
          </p:nvPr>
        </p:nvSpPr>
        <p:spPr>
          <a:xfrm>
            <a:off x="6317672" y="1377457"/>
            <a:ext cx="4937759" cy="4250259"/>
          </a:xfrm>
        </p:spPr>
        <p:txBody>
          <a:bodyPr>
            <a:normAutofit fontScale="62500" lnSpcReduction="20000"/>
          </a:bodyPr>
          <a:lstStyle/>
          <a:p>
            <a:pPr algn="ctr"/>
            <a:r>
              <a:rPr lang="en-GB" i="1" dirty="0"/>
              <a:t>“Having encountered a perception that research conducted in the voluntary and community sector is not as rigorous as traditional  academic research, Ways to Wellness developed its own ethical research guidelines and uses resources pragmatically, drawing appropriately on external expertise to build evaluation into prototypes from the outset”</a:t>
            </a:r>
          </a:p>
          <a:p>
            <a:pPr algn="ctr"/>
            <a:r>
              <a:rPr lang="en-GB" i="1" dirty="0"/>
              <a:t>Research Matters (forthcoming)</a:t>
            </a:r>
          </a:p>
        </p:txBody>
      </p:sp>
      <p:sp>
        <p:nvSpPr>
          <p:cNvPr id="6" name="TextBox 5">
            <a:extLst>
              <a:ext uri="{FF2B5EF4-FFF2-40B4-BE49-F238E27FC236}">
                <a16:creationId xmlns:a16="http://schemas.microsoft.com/office/drawing/2014/main" id="{2218AE7E-4EDE-9CCE-8508-FE61976DADF0}"/>
              </a:ext>
            </a:extLst>
          </p:cNvPr>
          <p:cNvSpPr txBox="1"/>
          <p:nvPr/>
        </p:nvSpPr>
        <p:spPr>
          <a:xfrm>
            <a:off x="442913" y="1427051"/>
            <a:ext cx="6097384" cy="2862322"/>
          </a:xfrm>
          <a:prstGeom prst="rect">
            <a:avLst/>
          </a:prstGeom>
          <a:noFill/>
        </p:spPr>
        <p:txBody>
          <a:bodyPr wrap="square">
            <a:spAutoFit/>
          </a:bodyPr>
          <a:lstStyle/>
          <a:p>
            <a:pPr marL="285750" indent="-285750">
              <a:buFontTx/>
              <a:buChar char="-"/>
            </a:pPr>
            <a:r>
              <a:rPr lang="en-US" dirty="0"/>
              <a:t>Many VCSE </a:t>
            </a:r>
            <a:r>
              <a:rPr lang="en-US" dirty="0" err="1"/>
              <a:t>organisations</a:t>
            </a:r>
            <a:r>
              <a:rPr lang="en-US" dirty="0"/>
              <a:t> now have their own ethical research guidelines and internal ethical review processes</a:t>
            </a:r>
          </a:p>
          <a:p>
            <a:endParaRPr lang="en-US" dirty="0"/>
          </a:p>
          <a:p>
            <a:pPr marL="285750" indent="-285750">
              <a:buFontTx/>
              <a:buChar char="-"/>
            </a:pPr>
            <a:r>
              <a:rPr lang="en-US" dirty="0"/>
              <a:t>Challenges around parity – access to resources, pace at which things move, grey literature, publishing (shifts –practice guidelines, Hidden REF, training)</a:t>
            </a:r>
          </a:p>
          <a:p>
            <a:pPr marL="285750" indent="-285750">
              <a:buFontTx/>
              <a:buChar char="-"/>
            </a:pPr>
            <a:endParaRPr lang="en-US" dirty="0"/>
          </a:p>
          <a:p>
            <a:pPr marL="285750" indent="-285750">
              <a:buFontTx/>
              <a:buChar char="-"/>
            </a:pPr>
            <a:r>
              <a:rPr lang="en-US" dirty="0"/>
              <a:t>More opportunities for VSCE practitioners to have hybrid roles in practice and research</a:t>
            </a:r>
          </a:p>
          <a:p>
            <a:endParaRPr lang="en-US" dirty="0"/>
          </a:p>
        </p:txBody>
      </p:sp>
    </p:spTree>
    <p:extLst>
      <p:ext uri="{BB962C8B-B14F-4D97-AF65-F5344CB8AC3E}">
        <p14:creationId xmlns:p14="http://schemas.microsoft.com/office/powerpoint/2010/main" val="299347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564307"/>
      </p:ext>
    </p:extLst>
  </p:cSld>
  <p:clrMapOvr>
    <a:masterClrMapping/>
  </p:clrMapOvr>
</p:sld>
</file>

<file path=ppt/theme/theme1.xml><?xml version="1.0" encoding="utf-8"?>
<a:theme xmlns:a="http://schemas.openxmlformats.org/drawingml/2006/main" name="Office Theme">
  <a:themeElements>
    <a:clrScheme name="Ways to Wellness Palette">
      <a:dk1>
        <a:srgbClr val="000000"/>
      </a:dk1>
      <a:lt1>
        <a:srgbClr val="FFFFFF"/>
      </a:lt1>
      <a:dk2>
        <a:srgbClr val="2D2479"/>
      </a:dk2>
      <a:lt2>
        <a:srgbClr val="FFFEFE"/>
      </a:lt2>
      <a:accent1>
        <a:srgbClr val="735AA2"/>
      </a:accent1>
      <a:accent2>
        <a:srgbClr val="882F6B"/>
      </a:accent2>
      <a:accent3>
        <a:srgbClr val="1F7A33"/>
      </a:accent3>
      <a:accent4>
        <a:srgbClr val="C8D300"/>
      </a:accent4>
      <a:accent5>
        <a:srgbClr val="FBBB21"/>
      </a:accent5>
      <a:accent6>
        <a:srgbClr val="EE7402"/>
      </a:accent6>
      <a:hlink>
        <a:srgbClr val="0072B7"/>
      </a:hlink>
      <a:folHlink>
        <a:srgbClr val="30A7D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C969469B0E594A8190D390278BBE11" ma:contentTypeVersion="20" ma:contentTypeDescription="Create a new document." ma:contentTypeScope="" ma:versionID="65c000c45792bc8d851778dc13ff90b4">
  <xsd:schema xmlns:xsd="http://www.w3.org/2001/XMLSchema" xmlns:xs="http://www.w3.org/2001/XMLSchema" xmlns:p="http://schemas.microsoft.com/office/2006/metadata/properties" xmlns:ns2="55b6c3ec-762f-4ccd-a1c3-95091dc4fc78" xmlns:ns3="5218c6d2-3b81-4957-9625-bfefaf6b9211" targetNamespace="http://schemas.microsoft.com/office/2006/metadata/properties" ma:root="true" ma:fieldsID="75f0a525e355539d6c1c6386d70667f6" ns2:_="" ns3:_="">
    <xsd:import namespace="55b6c3ec-762f-4ccd-a1c3-95091dc4fc78"/>
    <xsd:import namespace="5218c6d2-3b81-4957-9625-bfefaf6b92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6c3ec-762f-4ccd-a1c3-95091dc4f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f8cab2-5074-4987-8479-2cf1506b477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18c6d2-3b81-4957-9625-bfefaf6b921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5d5cb92-9343-43b7-973c-86aa0dda64fe}" ma:internalName="TaxCatchAll" ma:showField="CatchAllData" ma:web="5218c6d2-3b81-4957-9625-bfefaf6b92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218c6d2-3b81-4957-9625-bfefaf6b9211" xsi:nil="true"/>
    <lcf76f155ced4ddcb4097134ff3c332f xmlns="55b6c3ec-762f-4ccd-a1c3-95091dc4fc7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64CB62-E556-47C3-8F04-C4355DEA7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6c3ec-762f-4ccd-a1c3-95091dc4fc78"/>
    <ds:schemaRef ds:uri="5218c6d2-3b81-4957-9625-bfefaf6b92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E722F-C934-4577-BF34-C4A3E693D723}">
  <ds:schemaRefs>
    <ds:schemaRef ds:uri="http://schemas.microsoft.com/office/2006/metadata/properties"/>
    <ds:schemaRef ds:uri="http://purl.org/dc/elements/1.1/"/>
    <ds:schemaRef ds:uri="http://purl.org/dc/dcmitype/"/>
    <ds:schemaRef ds:uri="5218c6d2-3b81-4957-9625-bfefaf6b92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55b6c3ec-762f-4ccd-a1c3-95091dc4fc78"/>
    <ds:schemaRef ds:uri="http://purl.org/dc/terms/"/>
  </ds:schemaRefs>
</ds:datastoreItem>
</file>

<file path=customXml/itemProps3.xml><?xml version="1.0" encoding="utf-8"?>
<ds:datastoreItem xmlns:ds="http://schemas.openxmlformats.org/officeDocument/2006/customXml" ds:itemID="{D01FFAD2-D689-4EED-8B0E-FB1AABDFFC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504</Words>
  <Application>Microsoft Office PowerPoint</Application>
  <PresentationFormat>Widescreen</PresentationFormat>
  <Paragraphs>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Calibri Light</vt:lpstr>
      <vt:lpstr>Century Gothic</vt:lpstr>
      <vt:lpstr>Office Theme</vt:lpstr>
      <vt:lpstr>Use of creative tools and practices in the VCSE that support ethical practice in research  Ang Broadbridge </vt:lpstr>
      <vt:lpstr>Ways to Wellness – test and learn approach</vt:lpstr>
      <vt:lpstr>Upskilling VCSE teams as research activated practitioners </vt:lpstr>
      <vt:lpstr>Creative tools and practices</vt:lpstr>
      <vt:lpstr>Three examples of participatory projects </vt:lpstr>
      <vt:lpstr>Resources to support ethical practice</vt:lpstr>
      <vt:lpstr>A question of parity?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C</dc:creator>
  <cp:lastModifiedBy>Shenton, Felicity (She/Her/Hers) (Research &amp; Development)</cp:lastModifiedBy>
  <cp:revision>44</cp:revision>
  <cp:lastPrinted>2024-07-30T08:15:40Z</cp:lastPrinted>
  <dcterms:created xsi:type="dcterms:W3CDTF">2022-06-08T16:19:27Z</dcterms:created>
  <dcterms:modified xsi:type="dcterms:W3CDTF">2025-09-16T09:17:51Z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0x010100A8C969469B0E594A8190D390278BBE11</vt:lpwstr>
  </property>
  <property fmtid="{D5CDD505-2E9C-101B-9397-08002B2CF9AE}" pid="3" name="MediaServiceImageTags">
    <vt:lpwstr/>
  </property>
  <property fmtid="{D5CDD505-2E9C-101B-9397-08002B2CF9AE}" pid="4" name="_AdHocReviewCycleID">
    <vt:i4>278116258</vt:i4>
  </property>
  <property fmtid="{D5CDD505-2E9C-101B-9397-08002B2CF9AE}" pid="5" name="_NewReviewCycle">
    <vt:lpwstr/>
  </property>
  <property fmtid="{D5CDD505-2E9C-101B-9397-08002B2CF9AE}" pid="6" name="_EmailSubject">
    <vt:lpwstr>Follow up: Developing and  Supporting Ethical Practice in Research</vt:lpwstr>
  </property>
  <property fmtid="{D5CDD505-2E9C-101B-9397-08002B2CF9AE}" pid="7" name="_AuthorEmail">
    <vt:lpwstr>J.Grotz@uea.ac.uk</vt:lpwstr>
  </property>
  <property fmtid="{D5CDD505-2E9C-101B-9397-08002B2CF9AE}" pid="8" name="_AuthorEmailDisplayName">
    <vt:lpwstr>Jurgen Grotz (FMH - Staff)</vt:lpwstr>
  </property>
  <property fmtid="{D5CDD505-2E9C-101B-9397-08002B2CF9AE}" pid="9" name="_PreviousAdHocReviewCycleID">
    <vt:i4>278116258</vt:i4>
  </property>
</Properties>
</file>