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4"/>
  </p:notesMasterIdLst>
  <p:sldIdLst>
    <p:sldId id="741" r:id="rId2"/>
    <p:sldId id="764" r:id="rId3"/>
    <p:sldId id="749" r:id="rId4"/>
    <p:sldId id="756" r:id="rId5"/>
    <p:sldId id="751" r:id="rId6"/>
    <p:sldId id="788" r:id="rId7"/>
    <p:sldId id="762" r:id="rId8"/>
    <p:sldId id="763" r:id="rId9"/>
    <p:sldId id="753" r:id="rId10"/>
    <p:sldId id="759" r:id="rId11"/>
    <p:sldId id="752" r:id="rId12"/>
    <p:sldId id="7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D4E"/>
    <a:srgbClr val="79B989"/>
    <a:srgbClr val="6FBAC0"/>
    <a:srgbClr val="FED47A"/>
    <a:srgbClr val="F6AB5D"/>
    <a:srgbClr val="193E72"/>
    <a:srgbClr val="FDEBD8"/>
    <a:srgbClr val="E2EEE3"/>
    <a:srgbClr val="FFF6E6"/>
    <a:srgbClr val="E1E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660"/>
  </p:normalViewPr>
  <p:slideViewPr>
    <p:cSldViewPr snapToGrid="0">
      <p:cViewPr varScale="1">
        <p:scale>
          <a:sx n="91" d="100"/>
          <a:sy n="91" d="100"/>
        </p:scale>
        <p:origin x="59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9442A-D717-4DC5-AA35-40607CF33E4F}" type="datetimeFigureOut">
              <a:rPr lang="en-GB" smtClean="0"/>
              <a:t>24/09/2025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6184B-037D-4776-B8EE-AB07A5FC910B}" type="slidenum">
              <a:rPr lang="en-GB" smtClean="0"/>
              <a:t>‹#›</a:t>
            </a:fld>
            <a:endParaRPr lang="en-GB"/>
          </a:p>
        </p:txBody>
      </p:sp>
    </p:spTree>
    <p:extLst>
      <p:ext uri="{BB962C8B-B14F-4D97-AF65-F5344CB8AC3E}">
        <p14:creationId xmlns:p14="http://schemas.microsoft.com/office/powerpoint/2010/main" val="136159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emf"/><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emf"/><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927117"/>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2" name="Title 1">
            <a:extLst>
              <a:ext uri="{FF2B5EF4-FFF2-40B4-BE49-F238E27FC236}">
                <a16:creationId xmlns:a16="http://schemas.microsoft.com/office/drawing/2014/main" id="{57422C64-CDB5-E34F-8C97-66C6D9D51E5F}"/>
              </a:ext>
            </a:extLst>
          </p:cNvPr>
          <p:cNvSpPr>
            <a:spLocks noGrp="1"/>
          </p:cNvSpPr>
          <p:nvPr>
            <p:ph type="ctrTitle"/>
          </p:nvPr>
        </p:nvSpPr>
        <p:spPr>
          <a:xfrm>
            <a:off x="1524000" y="1122363"/>
            <a:ext cx="9144000" cy="2387600"/>
          </a:xfrm>
          <a:noFill/>
        </p:spPr>
        <p:txBody>
          <a:bodyPr anchor="b"/>
          <a:lstStyle>
            <a:lvl1pPr algn="ctr">
              <a:defRPr sz="6000">
                <a:solidFill>
                  <a:schemeClr val="bg1"/>
                </a:solidFill>
              </a:defRPr>
            </a:lvl1pPr>
          </a:lstStyle>
          <a:p>
            <a:r>
              <a:rPr lang="en-US" dirty="0"/>
              <a:t>Click to edit Master title</a:t>
            </a:r>
          </a:p>
        </p:txBody>
      </p:sp>
      <p:sp>
        <p:nvSpPr>
          <p:cNvPr id="3" name="Subtitle 2">
            <a:extLst>
              <a:ext uri="{FF2B5EF4-FFF2-40B4-BE49-F238E27FC236}">
                <a16:creationId xmlns:a16="http://schemas.microsoft.com/office/drawing/2014/main" id="{6274537D-7872-3E4B-A3AB-665CBC6EA06A}"/>
              </a:ext>
            </a:extLst>
          </p:cNvPr>
          <p:cNvSpPr>
            <a:spLocks noGrp="1"/>
          </p:cNvSpPr>
          <p:nvPr>
            <p:ph type="subTitle" idx="1"/>
          </p:nvPr>
        </p:nvSpPr>
        <p:spPr>
          <a:xfrm>
            <a:off x="1524000" y="3986194"/>
            <a:ext cx="9144000" cy="1271606"/>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a:t>
            </a:r>
          </a:p>
        </p:txBody>
      </p:sp>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pic>
        <p:nvPicPr>
          <p:cNvPr id="16" name="Picture 15">
            <a:extLst>
              <a:ext uri="{FF2B5EF4-FFF2-40B4-BE49-F238E27FC236}">
                <a16:creationId xmlns:a16="http://schemas.microsoft.com/office/drawing/2014/main" id="{82B7446D-1CE3-474B-A70C-40F783821E88}"/>
              </a:ext>
            </a:extLst>
          </p:cNvPr>
          <p:cNvPicPr>
            <a:picLocks noChangeAspect="1"/>
          </p:cNvPicPr>
          <p:nvPr userDrawn="1"/>
        </p:nvPicPr>
        <p:blipFill>
          <a:blip r:embed="rId6"/>
          <a:stretch>
            <a:fillRect/>
          </a:stretch>
        </p:blipFill>
        <p:spPr>
          <a:xfrm>
            <a:off x="357464" y="146883"/>
            <a:ext cx="4514097" cy="661417"/>
          </a:xfrm>
          <a:prstGeom prst="rect">
            <a:avLst/>
          </a:prstGeom>
        </p:spPr>
      </p:pic>
    </p:spTree>
    <p:extLst>
      <p:ext uri="{BB962C8B-B14F-4D97-AF65-F5344CB8AC3E}">
        <p14:creationId xmlns:p14="http://schemas.microsoft.com/office/powerpoint/2010/main" val="126346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sp>
        <p:nvSpPr>
          <p:cNvPr id="12" name="Title 1">
            <a:extLst>
              <a:ext uri="{FF2B5EF4-FFF2-40B4-BE49-F238E27FC236}">
                <a16:creationId xmlns:a16="http://schemas.microsoft.com/office/drawing/2014/main" id="{8C69DFD5-858D-D642-ADE1-D548CB19E775}"/>
              </a:ext>
            </a:extLst>
          </p:cNvPr>
          <p:cNvSpPr>
            <a:spLocks noGrp="1"/>
          </p:cNvSpPr>
          <p:nvPr>
            <p:ph type="title"/>
          </p:nvPr>
        </p:nvSpPr>
        <p:spPr>
          <a:xfrm>
            <a:off x="838200" y="2488688"/>
            <a:ext cx="9403080" cy="1133477"/>
          </a:xfrm>
        </p:spPr>
        <p:txBody>
          <a:bodyPr anchor="b">
            <a:noAutofit/>
          </a:bodyPr>
          <a:lstStyle>
            <a:lvl1pPr>
              <a:defRPr sz="4800">
                <a:solidFill>
                  <a:schemeClr val="bg1"/>
                </a:solidFill>
              </a:defRPr>
            </a:lvl1pPr>
          </a:lstStyle>
          <a:p>
            <a:r>
              <a:rPr lang="en-US" dirty="0"/>
              <a:t>Click to edit Master title</a:t>
            </a:r>
          </a:p>
        </p:txBody>
      </p:sp>
    </p:spTree>
    <p:extLst>
      <p:ext uri="{BB962C8B-B14F-4D97-AF65-F5344CB8AC3E}">
        <p14:creationId xmlns:p14="http://schemas.microsoft.com/office/powerpoint/2010/main" val="391213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rgbClr val="193E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rgbClr val="193E7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400051" y="6001920"/>
            <a:ext cx="11056823" cy="60118"/>
          </a:xfrm>
          <a:prstGeom prst="rect">
            <a:avLst/>
          </a:prstGeom>
        </p:spPr>
      </p:pic>
      <p:pic>
        <p:nvPicPr>
          <p:cNvPr id="7" name="Picture 6" descr="A close up of a logo&#10;&#10;Description automatically generated">
            <a:extLst>
              <a:ext uri="{FF2B5EF4-FFF2-40B4-BE49-F238E27FC236}">
                <a16:creationId xmlns:a16="http://schemas.microsoft.com/office/drawing/2014/main" id="{97606765-3FC2-40BC-96DE-56A7FDDC399A}"/>
              </a:ext>
            </a:extLst>
          </p:cNvPr>
          <p:cNvPicPr>
            <a:picLocks noChangeAspect="1"/>
          </p:cNvPicPr>
          <p:nvPr userDrawn="1"/>
        </p:nvPicPr>
        <p:blipFill>
          <a:blip r:embed="rId3"/>
          <a:stretch>
            <a:fillRect/>
          </a:stretch>
        </p:blipFill>
        <p:spPr>
          <a:xfrm>
            <a:off x="308104" y="6157197"/>
            <a:ext cx="3609579" cy="528885"/>
          </a:xfrm>
          <a:prstGeom prst="rect">
            <a:avLst/>
          </a:prstGeom>
        </p:spPr>
      </p:pic>
    </p:spTree>
    <p:extLst>
      <p:ext uri="{BB962C8B-B14F-4D97-AF65-F5344CB8AC3E}">
        <p14:creationId xmlns:p14="http://schemas.microsoft.com/office/powerpoint/2010/main" val="131062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158A6-16D0-6D4E-9EF9-E79EBBCE0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chemeClr val="bg1"/>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400051" y="6070928"/>
            <a:ext cx="11056823" cy="60118"/>
          </a:xfrm>
          <a:prstGeom prst="rect">
            <a:avLst/>
          </a:prstGeom>
        </p:spPr>
      </p:pic>
      <p:pic>
        <p:nvPicPr>
          <p:cNvPr id="4" name="Picture 3">
            <a:extLst>
              <a:ext uri="{FF2B5EF4-FFF2-40B4-BE49-F238E27FC236}">
                <a16:creationId xmlns:a16="http://schemas.microsoft.com/office/drawing/2014/main" id="{9BC22FB2-F8AF-2A6F-7CD7-51C996BDB438}"/>
              </a:ext>
            </a:extLst>
          </p:cNvPr>
          <p:cNvPicPr>
            <a:picLocks noChangeAspect="1"/>
          </p:cNvPicPr>
          <p:nvPr userDrawn="1"/>
        </p:nvPicPr>
        <p:blipFill>
          <a:blip r:embed="rId4"/>
          <a:stretch>
            <a:fillRect/>
          </a:stretch>
        </p:blipFill>
        <p:spPr>
          <a:xfrm>
            <a:off x="308303" y="6095989"/>
            <a:ext cx="4514097" cy="661417"/>
          </a:xfrm>
          <a:prstGeom prst="rect">
            <a:avLst/>
          </a:prstGeom>
        </p:spPr>
      </p:pic>
    </p:spTree>
    <p:extLst>
      <p:ext uri="{BB962C8B-B14F-4D97-AF65-F5344CB8AC3E}">
        <p14:creationId xmlns:p14="http://schemas.microsoft.com/office/powerpoint/2010/main" val="312361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E1EE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chemeClr val="bg1"/>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377212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4"/>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5"/>
          <a:stretch>
            <a:fillRect/>
          </a:stretch>
        </p:blipFill>
        <p:spPr>
          <a:xfrm>
            <a:off x="10445751" y="1519647"/>
            <a:ext cx="1155700" cy="927100"/>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spTree>
    <p:extLst>
      <p:ext uri="{BB962C8B-B14F-4D97-AF65-F5344CB8AC3E}">
        <p14:creationId xmlns:p14="http://schemas.microsoft.com/office/powerpoint/2010/main" val="255137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7E0DDE-BBC8-534D-8F87-23B9287D092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4" name="Picture 3">
            <a:extLst>
              <a:ext uri="{FF2B5EF4-FFF2-40B4-BE49-F238E27FC236}">
                <a16:creationId xmlns:a16="http://schemas.microsoft.com/office/drawing/2014/main" id="{61EBF669-8E10-C845-A121-DB25AD1063DC}"/>
              </a:ext>
            </a:extLst>
          </p:cNvPr>
          <p:cNvPicPr>
            <a:picLocks noChangeAspect="1"/>
          </p:cNvPicPr>
          <p:nvPr userDrawn="1"/>
        </p:nvPicPr>
        <p:blipFill rotWithShape="1">
          <a:blip r:embed="rId4"/>
          <a:srcRect l="34054" b="22345"/>
          <a:stretch/>
        </p:blipFill>
        <p:spPr>
          <a:xfrm>
            <a:off x="0" y="4812138"/>
            <a:ext cx="1737360" cy="2045862"/>
          </a:xfrm>
          <a:prstGeom prst="rect">
            <a:avLst/>
          </a:prstGeom>
        </p:spPr>
      </p:pic>
      <p:pic>
        <p:nvPicPr>
          <p:cNvPr id="12" name="Picture 11">
            <a:extLst>
              <a:ext uri="{FF2B5EF4-FFF2-40B4-BE49-F238E27FC236}">
                <a16:creationId xmlns:a16="http://schemas.microsoft.com/office/drawing/2014/main" id="{20B6504F-0738-AD4E-B37A-159E120E906C}"/>
              </a:ext>
            </a:extLst>
          </p:cNvPr>
          <p:cNvPicPr>
            <a:picLocks noChangeAspect="1"/>
          </p:cNvPicPr>
          <p:nvPr userDrawn="1"/>
        </p:nvPicPr>
        <p:blipFill>
          <a:blip r:embed="rId5"/>
          <a:stretch>
            <a:fillRect/>
          </a:stretch>
        </p:blipFill>
        <p:spPr>
          <a:xfrm rot="16200000">
            <a:off x="10129459" y="1714918"/>
            <a:ext cx="1579205" cy="1184404"/>
          </a:xfrm>
          <a:prstGeom prst="rect">
            <a:avLst/>
          </a:prstGeom>
        </p:spPr>
      </p:pic>
      <p:pic>
        <p:nvPicPr>
          <p:cNvPr id="16" name="Picture 15">
            <a:extLst>
              <a:ext uri="{FF2B5EF4-FFF2-40B4-BE49-F238E27FC236}">
                <a16:creationId xmlns:a16="http://schemas.microsoft.com/office/drawing/2014/main" id="{DF176EB0-C59A-D44C-9789-8AACE9AEFD6E}"/>
              </a:ext>
            </a:extLst>
          </p:cNvPr>
          <p:cNvPicPr>
            <a:picLocks noChangeAspect="1"/>
          </p:cNvPicPr>
          <p:nvPr userDrawn="1"/>
        </p:nvPicPr>
        <p:blipFill>
          <a:blip r:embed="rId6"/>
          <a:stretch>
            <a:fillRect/>
          </a:stretch>
        </p:blipFill>
        <p:spPr>
          <a:xfrm>
            <a:off x="402422" y="318527"/>
            <a:ext cx="3196167" cy="368789"/>
          </a:xfrm>
          <a:prstGeom prst="rect">
            <a:avLst/>
          </a:prstGeom>
        </p:spPr>
      </p:pic>
    </p:spTree>
    <p:extLst>
      <p:ext uri="{BB962C8B-B14F-4D97-AF65-F5344CB8AC3E}">
        <p14:creationId xmlns:p14="http://schemas.microsoft.com/office/powerpoint/2010/main" val="379374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B69119-1B1B-404C-BA90-94A99EE4013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11" name="Picture 10">
            <a:extLst>
              <a:ext uri="{FF2B5EF4-FFF2-40B4-BE49-F238E27FC236}">
                <a16:creationId xmlns:a16="http://schemas.microsoft.com/office/drawing/2014/main" id="{90ED9402-3D88-6049-B554-357C36611E7D}"/>
              </a:ext>
            </a:extLst>
          </p:cNvPr>
          <p:cNvPicPr>
            <a:picLocks noChangeAspect="1"/>
          </p:cNvPicPr>
          <p:nvPr userDrawn="1"/>
        </p:nvPicPr>
        <p:blipFill rotWithShape="1">
          <a:blip r:embed="rId5"/>
          <a:srcRect l="24256" b="21461"/>
          <a:stretch/>
        </p:blipFill>
        <p:spPr>
          <a:xfrm>
            <a:off x="0" y="4015298"/>
            <a:ext cx="2780030" cy="2842702"/>
          </a:xfrm>
          <a:prstGeom prst="rect">
            <a:avLst/>
          </a:prstGeom>
        </p:spPr>
      </p:pic>
      <p:pic>
        <p:nvPicPr>
          <p:cNvPr id="12" name="Picture 11">
            <a:extLst>
              <a:ext uri="{FF2B5EF4-FFF2-40B4-BE49-F238E27FC236}">
                <a16:creationId xmlns:a16="http://schemas.microsoft.com/office/drawing/2014/main" id="{4AF6015D-0869-6549-8C39-D73FF762841D}"/>
              </a:ext>
            </a:extLst>
          </p:cNvPr>
          <p:cNvPicPr>
            <a:picLocks noChangeAspect="1"/>
          </p:cNvPicPr>
          <p:nvPr userDrawn="1"/>
        </p:nvPicPr>
        <p:blipFill>
          <a:blip r:embed="rId6"/>
          <a:stretch>
            <a:fillRect/>
          </a:stretch>
        </p:blipFill>
        <p:spPr>
          <a:xfrm rot="1782855">
            <a:off x="10190480" y="1552292"/>
            <a:ext cx="1351280" cy="675640"/>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5527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spTree>
    <p:extLst>
      <p:ext uri="{BB962C8B-B14F-4D97-AF65-F5344CB8AC3E}">
        <p14:creationId xmlns:p14="http://schemas.microsoft.com/office/powerpoint/2010/main" val="271503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200FBBD-6CC4-A349-B70B-313BAD04B61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13" name="Picture 12">
            <a:extLst>
              <a:ext uri="{FF2B5EF4-FFF2-40B4-BE49-F238E27FC236}">
                <a16:creationId xmlns:a16="http://schemas.microsoft.com/office/drawing/2014/main" id="{C69C07FA-383C-2346-AEDD-0EAEBB2C666C}"/>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21" name="Picture 20">
            <a:extLst>
              <a:ext uri="{FF2B5EF4-FFF2-40B4-BE49-F238E27FC236}">
                <a16:creationId xmlns:a16="http://schemas.microsoft.com/office/drawing/2014/main" id="{1B3F5BD8-0C81-4A4E-A8A7-821DBE909558}"/>
              </a:ext>
            </a:extLst>
          </p:cNvPr>
          <p:cNvPicPr>
            <a:picLocks noChangeAspect="1"/>
          </p:cNvPicPr>
          <p:nvPr userDrawn="1"/>
        </p:nvPicPr>
        <p:blipFill>
          <a:blip r:embed="rId5"/>
          <a:stretch>
            <a:fillRect/>
          </a:stretch>
        </p:blipFill>
        <p:spPr>
          <a:xfrm rot="1927307">
            <a:off x="10464018" y="1601144"/>
            <a:ext cx="1081455" cy="540728"/>
          </a:xfrm>
          <a:prstGeom prst="rect">
            <a:avLst/>
          </a:prstGeom>
        </p:spPr>
      </p:pic>
      <p:pic>
        <p:nvPicPr>
          <p:cNvPr id="22" name="Picture 21">
            <a:extLst>
              <a:ext uri="{FF2B5EF4-FFF2-40B4-BE49-F238E27FC236}">
                <a16:creationId xmlns:a16="http://schemas.microsoft.com/office/drawing/2014/main" id="{580507CF-0871-4D45-B2B1-43EE3CCCD78D}"/>
              </a:ext>
            </a:extLst>
          </p:cNvPr>
          <p:cNvPicPr>
            <a:picLocks noChangeAspect="1"/>
          </p:cNvPicPr>
          <p:nvPr userDrawn="1"/>
        </p:nvPicPr>
        <p:blipFill>
          <a:blip r:embed="rId6"/>
          <a:stretch>
            <a:fillRect/>
          </a:stretch>
        </p:blipFill>
        <p:spPr>
          <a:xfrm>
            <a:off x="0" y="5141460"/>
            <a:ext cx="2582984" cy="1716540"/>
          </a:xfrm>
          <a:prstGeom prst="rect">
            <a:avLst/>
          </a:prstGeom>
        </p:spPr>
      </p:pic>
    </p:spTree>
    <p:extLst>
      <p:ext uri="{BB962C8B-B14F-4D97-AF65-F5344CB8AC3E}">
        <p14:creationId xmlns:p14="http://schemas.microsoft.com/office/powerpoint/2010/main" val="190766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6230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5"/>
          <a:stretch>
            <a:fillRect/>
          </a:stretch>
        </p:blipFill>
        <p:spPr>
          <a:xfrm rot="12288281">
            <a:off x="10164502" y="1227960"/>
            <a:ext cx="1342276" cy="1285674"/>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6"/>
          <a:srcRect l="8151" b="33145"/>
          <a:stretch/>
        </p:blipFill>
        <p:spPr>
          <a:xfrm>
            <a:off x="1" y="4480660"/>
            <a:ext cx="3091180" cy="2377341"/>
          </a:xfrm>
          <a:prstGeom prst="rect">
            <a:avLst/>
          </a:prstGeom>
        </p:spPr>
      </p:pic>
    </p:spTree>
    <p:extLst>
      <p:ext uri="{BB962C8B-B14F-4D97-AF65-F5344CB8AC3E}">
        <p14:creationId xmlns:p14="http://schemas.microsoft.com/office/powerpoint/2010/main" val="350862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F6C1B-6F37-CE43-80CB-13FD9EE06F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3E29E7-16A9-6340-9E9F-790043ED9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31A5E-D10C-0845-A242-397F9C9F20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D2F0-1F10-854B-834D-FF8C54AAA49C}" type="datetimeFigureOut">
              <a:rPr lang="en-US" smtClean="0"/>
              <a:t>9/24/2025</a:t>
            </a:fld>
            <a:endParaRPr lang="en-US"/>
          </a:p>
        </p:txBody>
      </p:sp>
      <p:sp>
        <p:nvSpPr>
          <p:cNvPr id="5" name="Footer Placeholder 4">
            <a:extLst>
              <a:ext uri="{FF2B5EF4-FFF2-40B4-BE49-F238E27FC236}">
                <a16:creationId xmlns:a16="http://schemas.microsoft.com/office/drawing/2014/main" id="{3D03ACE8-7DC1-FF47-A286-E7FBD724D0B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9C6CA-BF73-CC4A-BED8-DE34849C7D5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55DE-D795-7B44-9085-719E51EC44B5}" type="slidenum">
              <a:rPr lang="en-US" smtClean="0"/>
              <a:t>‹#›</a:t>
            </a:fld>
            <a:endParaRPr lang="en-US"/>
          </a:p>
        </p:txBody>
      </p:sp>
    </p:spTree>
    <p:extLst>
      <p:ext uri="{BB962C8B-B14F-4D97-AF65-F5344CB8AC3E}">
        <p14:creationId xmlns:p14="http://schemas.microsoft.com/office/powerpoint/2010/main" val="42210814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85" r:id="rId4"/>
    <p:sldLayoutId id="2147483678" r:id="rId5"/>
    <p:sldLayoutId id="2147483679" r:id="rId6"/>
    <p:sldLayoutId id="2147483680" r:id="rId7"/>
    <p:sldLayoutId id="2147483681" r:id="rId8"/>
    <p:sldLayoutId id="2147483682" r:id="rId9"/>
    <p:sldLayoutId id="2147483683" r:id="rId1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gif"/><Relationship Id="rId26" Type="http://schemas.openxmlformats.org/officeDocument/2006/relationships/image" Target="../media/image55.jpe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29"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jpg"/><Relationship Id="rId24" Type="http://schemas.openxmlformats.org/officeDocument/2006/relationships/image" Target="../media/image53.png"/><Relationship Id="rId5" Type="http://schemas.openxmlformats.org/officeDocument/2006/relationships/image" Target="../media/image34.jpg"/><Relationship Id="rId15" Type="http://schemas.openxmlformats.org/officeDocument/2006/relationships/image" Target="../media/image44.jpg"/><Relationship Id="rId23" Type="http://schemas.openxmlformats.org/officeDocument/2006/relationships/image" Target="../media/image52.png"/><Relationship Id="rId28" Type="http://schemas.openxmlformats.org/officeDocument/2006/relationships/image" Target="../media/image57.png"/><Relationship Id="rId10" Type="http://schemas.openxmlformats.org/officeDocument/2006/relationships/image" Target="../media/image39.png"/><Relationship Id="rId19" Type="http://schemas.openxmlformats.org/officeDocument/2006/relationships/image" Target="../media/image48.png"/><Relationship Id="rId31" Type="http://schemas.openxmlformats.org/officeDocument/2006/relationships/image" Target="../media/image60.pn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6.png"/><Relationship Id="rId30" Type="http://schemas.openxmlformats.org/officeDocument/2006/relationships/image" Target="../media/image59.png"/></Relationships>
</file>

<file path=ppt/slides/_rels/slide1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rc-eoe.nihr.ac.uk/research-implementation/research-themes/"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rc-eoe.nihr.ac.uk/training-development/early-career-researchers" TargetMode="External"/><Relationship Id="rId2" Type="http://schemas.openxmlformats.org/officeDocument/2006/relationships/hyperlink" Target="https://arc-eoe.nihr.ac.uk/training-development/arc-research-and-implementation-fellowships/fellows" TargetMode="External"/><Relationship Id="rId1" Type="http://schemas.openxmlformats.org/officeDocument/2006/relationships/slideLayout" Target="../slideLayouts/slideLayout2.xml"/><Relationship Id="rId5" Type="http://schemas.openxmlformats.org/officeDocument/2006/relationships/hyperlink" Target="https://arc-eoe.nihr.ac.uk/training-development/dementia-postdoctoral-researchers" TargetMode="External"/><Relationship Id="rId4" Type="http://schemas.openxmlformats.org/officeDocument/2006/relationships/hyperlink" Target="https://arc-eoe.nihr.ac.uk/research-implementation/all-projects?theme%5B54%5D=54&amp;status=All&amp;keys=&amp;code=&amp;sort_bef_combine=created_DESC"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5972-7D96-D359-90AE-B233CE1A3500}"/>
              </a:ext>
            </a:extLst>
          </p:cNvPr>
          <p:cNvSpPr>
            <a:spLocks noGrp="1"/>
          </p:cNvSpPr>
          <p:nvPr>
            <p:ph type="ctrTitle"/>
          </p:nvPr>
        </p:nvSpPr>
        <p:spPr/>
        <p:txBody>
          <a:bodyPr/>
          <a:lstStyle/>
          <a:p>
            <a:r>
              <a:rPr lang="en-GB" dirty="0"/>
              <a:t>NIHR ARC </a:t>
            </a:r>
            <a:br>
              <a:rPr lang="en-GB" dirty="0"/>
            </a:br>
            <a:r>
              <a:rPr lang="en-GB" dirty="0"/>
              <a:t>East of England</a:t>
            </a:r>
          </a:p>
        </p:txBody>
      </p:sp>
      <p:sp>
        <p:nvSpPr>
          <p:cNvPr id="3" name="Subtitle 2">
            <a:extLst>
              <a:ext uri="{FF2B5EF4-FFF2-40B4-BE49-F238E27FC236}">
                <a16:creationId xmlns:a16="http://schemas.microsoft.com/office/drawing/2014/main" id="{C4FB9FA4-A2D4-6CCA-B40B-786C801A0733}"/>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287862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E611-7FAF-108B-868C-20DF9B22D886}"/>
              </a:ext>
            </a:extLst>
          </p:cNvPr>
          <p:cNvSpPr>
            <a:spLocks noGrp="1"/>
          </p:cNvSpPr>
          <p:nvPr>
            <p:ph type="title"/>
          </p:nvPr>
        </p:nvSpPr>
        <p:spPr/>
        <p:txBody>
          <a:bodyPr>
            <a:normAutofit/>
          </a:bodyPr>
          <a:lstStyle/>
          <a:p>
            <a:r>
              <a:rPr lang="en-GB" sz="2800" b="1" dirty="0">
                <a:latin typeface="Lato" panose="020F0502020204030203" pitchFamily="34" charset="0"/>
                <a:ea typeface="Lato" panose="020F0502020204030203" pitchFamily="34" charset="0"/>
                <a:cs typeface="Lato" panose="020F0502020204030203" pitchFamily="34" charset="0"/>
              </a:rPr>
              <a:t>Putting our research into practice</a:t>
            </a:r>
          </a:p>
        </p:txBody>
      </p:sp>
      <p:sp>
        <p:nvSpPr>
          <p:cNvPr id="3" name="Content Placeholder 2">
            <a:extLst>
              <a:ext uri="{FF2B5EF4-FFF2-40B4-BE49-F238E27FC236}">
                <a16:creationId xmlns:a16="http://schemas.microsoft.com/office/drawing/2014/main" id="{538540FB-EFE7-AE38-FEB7-474222082F41}"/>
              </a:ext>
            </a:extLst>
          </p:cNvPr>
          <p:cNvSpPr>
            <a:spLocks noGrp="1"/>
          </p:cNvSpPr>
          <p:nvPr>
            <p:ph idx="1"/>
          </p:nvPr>
        </p:nvSpPr>
        <p:spPr/>
        <p:txBody>
          <a:bodyPr>
            <a:normAutofit/>
          </a:bodyPr>
          <a:lstStyle/>
          <a:p>
            <a:pPr>
              <a:buClr>
                <a:srgbClr val="EA5D4E"/>
              </a:buClr>
              <a:buFont typeface="Wingdings" panose="05000000000000000000" pitchFamily="2" charset="2"/>
              <a:buChar char="§"/>
            </a:pPr>
            <a:r>
              <a:rPr lang="en-GB" sz="2200" b="0" dirty="0">
                <a:effectLst/>
                <a:latin typeface="lato" panose="020F0502020204030203" pitchFamily="34" charset="0"/>
              </a:rPr>
              <a:t>The Knowledge Mobilisation and Implementation team supports themes and researchers to proactively plan for, and identify opportunities, for implementation. </a:t>
            </a:r>
          </a:p>
          <a:p>
            <a:pPr>
              <a:buClr>
                <a:srgbClr val="EA5D4E"/>
              </a:buClr>
              <a:buFont typeface="Wingdings" panose="05000000000000000000" pitchFamily="2" charset="2"/>
              <a:buChar char="§"/>
            </a:pPr>
            <a:r>
              <a:rPr lang="en-GB" sz="2200" b="0" dirty="0">
                <a:effectLst/>
                <a:latin typeface="lato" panose="020F0502020204030203" pitchFamily="34" charset="0"/>
              </a:rPr>
              <a:t>This incorporates Knowledge Mobilisation, supporting themes to develop and embed Knowledge Mobilisation pathways in their projects. </a:t>
            </a:r>
            <a:endParaRPr lang="en-GB" sz="2200" dirty="0"/>
          </a:p>
        </p:txBody>
      </p:sp>
      <p:pic>
        <p:nvPicPr>
          <p:cNvPr id="1026" name="Picture 2" descr="EAHSN logo">
            <a:extLst>
              <a:ext uri="{FF2B5EF4-FFF2-40B4-BE49-F238E27FC236}">
                <a16:creationId xmlns:a16="http://schemas.microsoft.com/office/drawing/2014/main" id="{EFF6C168-EF02-DFCB-4C84-6736D87DD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3936" y="338406"/>
            <a:ext cx="3255172" cy="9189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F1C87E2-88D7-575A-33D8-127B1B52D181}"/>
              </a:ext>
            </a:extLst>
          </p:cNvPr>
          <p:cNvPicPr>
            <a:picLocks noChangeAspect="1"/>
          </p:cNvPicPr>
          <p:nvPr/>
        </p:nvPicPr>
        <p:blipFill>
          <a:blip r:embed="rId3"/>
          <a:stretch>
            <a:fillRect/>
          </a:stretch>
        </p:blipFill>
        <p:spPr>
          <a:xfrm>
            <a:off x="2023826" y="3548640"/>
            <a:ext cx="7762875" cy="1552575"/>
          </a:xfrm>
          <a:prstGeom prst="rect">
            <a:avLst/>
          </a:prstGeom>
        </p:spPr>
      </p:pic>
      <p:sp>
        <p:nvSpPr>
          <p:cNvPr id="4" name="Rectangle 3">
            <a:extLst>
              <a:ext uri="{FF2B5EF4-FFF2-40B4-BE49-F238E27FC236}">
                <a16:creationId xmlns:a16="http://schemas.microsoft.com/office/drawing/2014/main" id="{D9844B11-1ECF-9EB3-21A5-70BE8EB3CA6E}"/>
              </a:ext>
            </a:extLst>
          </p:cNvPr>
          <p:cNvSpPr/>
          <p:nvPr/>
        </p:nvSpPr>
        <p:spPr>
          <a:xfrm>
            <a:off x="737419" y="550605"/>
            <a:ext cx="100781" cy="462116"/>
          </a:xfrm>
          <a:prstGeom prst="rect">
            <a:avLst/>
          </a:prstGeom>
          <a:solidFill>
            <a:srgbClr val="EA5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EA5D4E"/>
              </a:solidFill>
            </a:endParaRPr>
          </a:p>
        </p:txBody>
      </p:sp>
    </p:spTree>
    <p:extLst>
      <p:ext uri="{BB962C8B-B14F-4D97-AF65-F5344CB8AC3E}">
        <p14:creationId xmlns:p14="http://schemas.microsoft.com/office/powerpoint/2010/main" val="3194233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929A-97AF-D013-2BA7-69DFBAE58031}"/>
              </a:ext>
            </a:extLst>
          </p:cNvPr>
          <p:cNvSpPr>
            <a:spLocks noGrp="1"/>
          </p:cNvSpPr>
          <p:nvPr>
            <p:ph type="title"/>
          </p:nvPr>
        </p:nvSpPr>
        <p:spPr/>
        <p:txBody>
          <a:bodyPr>
            <a:normAutofit/>
          </a:bodyPr>
          <a:lstStyle/>
          <a:p>
            <a:r>
              <a:rPr lang="en-GB" sz="2800" b="1" dirty="0">
                <a:latin typeface="Lato" panose="020F0502020204030203" pitchFamily="34" charset="0"/>
                <a:ea typeface="Lato" panose="020F0502020204030203" pitchFamily="34" charset="0"/>
                <a:cs typeface="Lato" panose="020F0502020204030203" pitchFamily="34" charset="0"/>
              </a:rPr>
              <a:t>ARC East of England partners and collaborators*</a:t>
            </a:r>
          </a:p>
        </p:txBody>
      </p:sp>
      <p:pic>
        <p:nvPicPr>
          <p:cNvPr id="4" name="Picture 6" descr="University of Cambridge">
            <a:extLst>
              <a:ext uri="{FF2B5EF4-FFF2-40B4-BE49-F238E27FC236}">
                <a16:creationId xmlns:a16="http://schemas.microsoft.com/office/drawing/2014/main" id="{583FAB25-9218-FD70-4E73-33F8EF70A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44" y="1751273"/>
            <a:ext cx="1860843" cy="3850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uea-logo – Refugee Hosts">
            <a:extLst>
              <a:ext uri="{FF2B5EF4-FFF2-40B4-BE49-F238E27FC236}">
                <a16:creationId xmlns:a16="http://schemas.microsoft.com/office/drawing/2014/main" id="{E76DCFCD-7852-B2F0-3FAC-60C09BF8BD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58" t="22788" r="28362" b="23741"/>
          <a:stretch/>
        </p:blipFill>
        <p:spPr bwMode="auto">
          <a:xfrm>
            <a:off x="309338" y="2557234"/>
            <a:ext cx="1057723" cy="7115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001">
            <a:extLst>
              <a:ext uri="{FF2B5EF4-FFF2-40B4-BE49-F238E27FC236}">
                <a16:creationId xmlns:a16="http://schemas.microsoft.com/office/drawing/2014/main" id="{5D216244-FDF9-95DE-F8E2-BB0617E9A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00" y="3622581"/>
            <a:ext cx="1868722" cy="32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screenshot of a cell phone&#10;&#10;Description automatically generated">
            <a:extLst>
              <a:ext uri="{FF2B5EF4-FFF2-40B4-BE49-F238E27FC236}">
                <a16:creationId xmlns:a16="http://schemas.microsoft.com/office/drawing/2014/main" id="{A9B934CA-4ED9-4C89-2844-6B6902EFBD6C}"/>
              </a:ext>
            </a:extLst>
          </p:cNvPr>
          <p:cNvPicPr>
            <a:picLocks noChangeAspect="1"/>
          </p:cNvPicPr>
          <p:nvPr/>
        </p:nvPicPr>
        <p:blipFill>
          <a:blip r:embed="rId5"/>
          <a:stretch>
            <a:fillRect/>
          </a:stretch>
        </p:blipFill>
        <p:spPr>
          <a:xfrm>
            <a:off x="2672743" y="3680003"/>
            <a:ext cx="1653288" cy="852210"/>
          </a:xfrm>
          <a:prstGeom prst="rect">
            <a:avLst/>
          </a:prstGeom>
        </p:spPr>
      </p:pic>
      <p:pic>
        <p:nvPicPr>
          <p:cNvPr id="8" name="Picture 7" descr="A close up of a logo&#10;&#10;Description automatically generated">
            <a:extLst>
              <a:ext uri="{FF2B5EF4-FFF2-40B4-BE49-F238E27FC236}">
                <a16:creationId xmlns:a16="http://schemas.microsoft.com/office/drawing/2014/main" id="{DD6556C5-12DA-0231-094A-5DE32FFBB04D}"/>
              </a:ext>
            </a:extLst>
          </p:cNvPr>
          <p:cNvPicPr>
            <a:picLocks noChangeAspect="1"/>
          </p:cNvPicPr>
          <p:nvPr/>
        </p:nvPicPr>
        <p:blipFill>
          <a:blip r:embed="rId6"/>
          <a:stretch>
            <a:fillRect/>
          </a:stretch>
        </p:blipFill>
        <p:spPr>
          <a:xfrm>
            <a:off x="431592" y="4165608"/>
            <a:ext cx="1347036" cy="896390"/>
          </a:xfrm>
          <a:prstGeom prst="rect">
            <a:avLst/>
          </a:prstGeom>
        </p:spPr>
      </p:pic>
      <p:pic>
        <p:nvPicPr>
          <p:cNvPr id="10" name="Picture 9" descr="A close up of a logo&#10;&#10;Description automatically generated">
            <a:extLst>
              <a:ext uri="{FF2B5EF4-FFF2-40B4-BE49-F238E27FC236}">
                <a16:creationId xmlns:a16="http://schemas.microsoft.com/office/drawing/2014/main" id="{1DA45B2D-DE72-5536-0133-8A64631BB9AD}"/>
              </a:ext>
            </a:extLst>
          </p:cNvPr>
          <p:cNvPicPr>
            <a:picLocks noChangeAspect="1"/>
          </p:cNvPicPr>
          <p:nvPr/>
        </p:nvPicPr>
        <p:blipFill>
          <a:blip r:embed="rId7"/>
          <a:stretch>
            <a:fillRect/>
          </a:stretch>
        </p:blipFill>
        <p:spPr>
          <a:xfrm>
            <a:off x="2983106" y="5236380"/>
            <a:ext cx="2874332" cy="607716"/>
          </a:xfrm>
          <a:prstGeom prst="rect">
            <a:avLst/>
          </a:prstGeom>
        </p:spPr>
      </p:pic>
      <p:pic>
        <p:nvPicPr>
          <p:cNvPr id="11" name="Picture 10" descr="A picture containing knife&#10;&#10;Description automatically generated">
            <a:extLst>
              <a:ext uri="{FF2B5EF4-FFF2-40B4-BE49-F238E27FC236}">
                <a16:creationId xmlns:a16="http://schemas.microsoft.com/office/drawing/2014/main" id="{0AF8AB4C-A108-B066-B564-602D1001ACEE}"/>
              </a:ext>
            </a:extLst>
          </p:cNvPr>
          <p:cNvPicPr>
            <a:picLocks noChangeAspect="1"/>
          </p:cNvPicPr>
          <p:nvPr/>
        </p:nvPicPr>
        <p:blipFill>
          <a:blip r:embed="rId8"/>
          <a:stretch>
            <a:fillRect/>
          </a:stretch>
        </p:blipFill>
        <p:spPr>
          <a:xfrm>
            <a:off x="393491" y="5236380"/>
            <a:ext cx="2372601" cy="635616"/>
          </a:xfrm>
          <a:prstGeom prst="rect">
            <a:avLst/>
          </a:prstGeom>
        </p:spPr>
      </p:pic>
      <p:pic>
        <p:nvPicPr>
          <p:cNvPr id="12" name="Picture 11" descr="A picture containing bird&#10;&#10;Description automatically generated">
            <a:extLst>
              <a:ext uri="{FF2B5EF4-FFF2-40B4-BE49-F238E27FC236}">
                <a16:creationId xmlns:a16="http://schemas.microsoft.com/office/drawing/2014/main" id="{27356044-FB9A-B0A4-5830-32B386C7962B}"/>
              </a:ext>
            </a:extLst>
          </p:cNvPr>
          <p:cNvPicPr>
            <a:picLocks noChangeAspect="1"/>
          </p:cNvPicPr>
          <p:nvPr/>
        </p:nvPicPr>
        <p:blipFill rotWithShape="1">
          <a:blip r:embed="rId9"/>
          <a:srcRect t="23441"/>
          <a:stretch/>
        </p:blipFill>
        <p:spPr>
          <a:xfrm>
            <a:off x="7909299" y="2463114"/>
            <a:ext cx="2024097" cy="974677"/>
          </a:xfrm>
          <a:prstGeom prst="rect">
            <a:avLst/>
          </a:prstGeom>
        </p:spPr>
      </p:pic>
      <p:pic>
        <p:nvPicPr>
          <p:cNvPr id="13" name="Picture 12" descr="A close up of a logo&#10;&#10;Description automatically generated">
            <a:extLst>
              <a:ext uri="{FF2B5EF4-FFF2-40B4-BE49-F238E27FC236}">
                <a16:creationId xmlns:a16="http://schemas.microsoft.com/office/drawing/2014/main" id="{45D3FCA9-6498-04D8-1705-DFDD608505F0}"/>
              </a:ext>
            </a:extLst>
          </p:cNvPr>
          <p:cNvPicPr>
            <a:picLocks noChangeAspect="1"/>
          </p:cNvPicPr>
          <p:nvPr/>
        </p:nvPicPr>
        <p:blipFill>
          <a:blip r:embed="rId10"/>
          <a:stretch>
            <a:fillRect/>
          </a:stretch>
        </p:blipFill>
        <p:spPr>
          <a:xfrm>
            <a:off x="4976742" y="5269980"/>
            <a:ext cx="2156200" cy="554869"/>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F0CD2051-2E01-2A9C-BD75-9B45DAE7F637}"/>
              </a:ext>
            </a:extLst>
          </p:cNvPr>
          <p:cNvPicPr>
            <a:picLocks noChangeAspect="1"/>
          </p:cNvPicPr>
          <p:nvPr/>
        </p:nvPicPr>
        <p:blipFill>
          <a:blip r:embed="rId11"/>
          <a:stretch>
            <a:fillRect/>
          </a:stretch>
        </p:blipFill>
        <p:spPr>
          <a:xfrm>
            <a:off x="10827511" y="3281210"/>
            <a:ext cx="1052578" cy="700443"/>
          </a:xfrm>
          <a:prstGeom prst="rect">
            <a:avLst/>
          </a:prstGeom>
        </p:spPr>
      </p:pic>
      <p:pic>
        <p:nvPicPr>
          <p:cNvPr id="16" name="Picture 10" descr="Jobs with HEALTHWATCH HERTFORDSHIRE LTD | CharityJob">
            <a:extLst>
              <a:ext uri="{FF2B5EF4-FFF2-40B4-BE49-F238E27FC236}">
                <a16:creationId xmlns:a16="http://schemas.microsoft.com/office/drawing/2014/main" id="{975C6266-6E81-D75A-9B4F-CBCA2D00DCB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18490" y="960398"/>
            <a:ext cx="1160005" cy="2787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drawing&#10;&#10;Description automatically generated">
            <a:extLst>
              <a:ext uri="{FF2B5EF4-FFF2-40B4-BE49-F238E27FC236}">
                <a16:creationId xmlns:a16="http://schemas.microsoft.com/office/drawing/2014/main" id="{7E35A9CF-570F-9C6C-68DD-6F097CBB6B21}"/>
              </a:ext>
            </a:extLst>
          </p:cNvPr>
          <p:cNvPicPr>
            <a:picLocks noChangeAspect="1"/>
          </p:cNvPicPr>
          <p:nvPr/>
        </p:nvPicPr>
        <p:blipFill>
          <a:blip r:embed="rId13"/>
          <a:stretch>
            <a:fillRect/>
          </a:stretch>
        </p:blipFill>
        <p:spPr>
          <a:xfrm>
            <a:off x="9160920" y="5365098"/>
            <a:ext cx="2429139" cy="378179"/>
          </a:xfrm>
          <a:prstGeom prst="rect">
            <a:avLst/>
          </a:prstGeom>
        </p:spPr>
      </p:pic>
      <p:pic>
        <p:nvPicPr>
          <p:cNvPr id="18" name="Picture 12" descr="Stevenage Borough Council - Wikipedia">
            <a:extLst>
              <a:ext uri="{FF2B5EF4-FFF2-40B4-BE49-F238E27FC236}">
                <a16:creationId xmlns:a16="http://schemas.microsoft.com/office/drawing/2014/main" id="{17E9329D-F4B9-4A9A-54B4-31F793C952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33053" y="4106108"/>
            <a:ext cx="1347036" cy="7498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lose up of a device&#10;&#10;Description automatically generated">
            <a:extLst>
              <a:ext uri="{FF2B5EF4-FFF2-40B4-BE49-F238E27FC236}">
                <a16:creationId xmlns:a16="http://schemas.microsoft.com/office/drawing/2014/main" id="{7FC8AF8F-FCD2-C59B-D296-A605CFC26A58}"/>
              </a:ext>
            </a:extLst>
          </p:cNvPr>
          <p:cNvPicPr>
            <a:picLocks noChangeAspect="1"/>
          </p:cNvPicPr>
          <p:nvPr/>
        </p:nvPicPr>
        <p:blipFill>
          <a:blip r:embed="rId15"/>
          <a:stretch>
            <a:fillRect/>
          </a:stretch>
        </p:blipFill>
        <p:spPr>
          <a:xfrm>
            <a:off x="5025266" y="1619328"/>
            <a:ext cx="2622269" cy="531378"/>
          </a:xfrm>
          <a:prstGeom prst="rect">
            <a:avLst/>
          </a:prstGeom>
        </p:spPr>
      </p:pic>
      <p:pic>
        <p:nvPicPr>
          <p:cNvPr id="20" name="Picture 14" descr="Beyond Words Empowering people through pictures | CAF Venturesome">
            <a:extLst>
              <a:ext uri="{FF2B5EF4-FFF2-40B4-BE49-F238E27FC236}">
                <a16:creationId xmlns:a16="http://schemas.microsoft.com/office/drawing/2014/main" id="{5A7B8EA0-BC4E-8E25-0BB7-219628961EB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95036" y="2419999"/>
            <a:ext cx="1031381" cy="6381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a:extLst>
              <a:ext uri="{FF2B5EF4-FFF2-40B4-BE49-F238E27FC236}">
                <a16:creationId xmlns:a16="http://schemas.microsoft.com/office/drawing/2014/main" id="{0983702C-D8CF-DA08-44B5-241BE7E37B0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09073" y="4345432"/>
            <a:ext cx="2126037" cy="6074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logo of West Hertfordshire Teaching Hospitals NHS Trust and link to the trust home page">
            <a:extLst>
              <a:ext uri="{FF2B5EF4-FFF2-40B4-BE49-F238E27FC236}">
                <a16:creationId xmlns:a16="http://schemas.microsoft.com/office/drawing/2014/main" id="{CD5A4FCA-B907-4C06-6914-0C8B1D7F430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49956" y="5280076"/>
            <a:ext cx="1118685" cy="5548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46818556-1B28-D474-167F-973B0167A340}"/>
              </a:ext>
            </a:extLst>
          </p:cNvPr>
          <p:cNvPicPr>
            <a:picLocks noChangeAspect="1"/>
          </p:cNvPicPr>
          <p:nvPr/>
        </p:nvPicPr>
        <p:blipFill>
          <a:blip r:embed="rId19"/>
          <a:stretch>
            <a:fillRect/>
          </a:stretch>
        </p:blipFill>
        <p:spPr>
          <a:xfrm>
            <a:off x="9022447" y="1539863"/>
            <a:ext cx="2967998" cy="611724"/>
          </a:xfrm>
          <a:prstGeom prst="rect">
            <a:avLst/>
          </a:prstGeom>
        </p:spPr>
      </p:pic>
      <p:pic>
        <p:nvPicPr>
          <p:cNvPr id="1030" name="Picture 6">
            <a:extLst>
              <a:ext uri="{FF2B5EF4-FFF2-40B4-BE49-F238E27FC236}">
                <a16:creationId xmlns:a16="http://schemas.microsoft.com/office/drawing/2014/main" id="{DF047F72-EDCE-84FD-A12C-8FE1DE263EB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233771" y="2248725"/>
            <a:ext cx="712577" cy="8095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D2893FF7-41FB-AE84-4C88-2A24143B53A1}"/>
              </a:ext>
            </a:extLst>
          </p:cNvPr>
          <p:cNvPicPr>
            <a:picLocks noChangeAspect="1"/>
          </p:cNvPicPr>
          <p:nvPr/>
        </p:nvPicPr>
        <p:blipFill>
          <a:blip r:embed="rId21"/>
          <a:stretch>
            <a:fillRect/>
          </a:stretch>
        </p:blipFill>
        <p:spPr>
          <a:xfrm>
            <a:off x="9346441" y="649527"/>
            <a:ext cx="1160005" cy="849653"/>
          </a:xfrm>
          <a:prstGeom prst="rect">
            <a:avLst/>
          </a:prstGeom>
        </p:spPr>
      </p:pic>
      <p:pic>
        <p:nvPicPr>
          <p:cNvPr id="33" name="Picture 32">
            <a:extLst>
              <a:ext uri="{FF2B5EF4-FFF2-40B4-BE49-F238E27FC236}">
                <a16:creationId xmlns:a16="http://schemas.microsoft.com/office/drawing/2014/main" id="{51AC42D3-A36D-36A6-FE14-7D44A32B9E51}"/>
              </a:ext>
            </a:extLst>
          </p:cNvPr>
          <p:cNvPicPr>
            <a:picLocks noChangeAspect="1"/>
          </p:cNvPicPr>
          <p:nvPr/>
        </p:nvPicPr>
        <p:blipFill>
          <a:blip r:embed="rId22"/>
          <a:stretch>
            <a:fillRect/>
          </a:stretch>
        </p:blipFill>
        <p:spPr>
          <a:xfrm>
            <a:off x="4681340" y="3410655"/>
            <a:ext cx="2705100" cy="736537"/>
          </a:xfrm>
          <a:prstGeom prst="rect">
            <a:avLst/>
          </a:prstGeom>
        </p:spPr>
      </p:pic>
      <p:pic>
        <p:nvPicPr>
          <p:cNvPr id="35" name="Picture 34">
            <a:extLst>
              <a:ext uri="{FF2B5EF4-FFF2-40B4-BE49-F238E27FC236}">
                <a16:creationId xmlns:a16="http://schemas.microsoft.com/office/drawing/2014/main" id="{169DAE4E-5094-8FAF-9170-04CDB7CED9F9}"/>
              </a:ext>
            </a:extLst>
          </p:cNvPr>
          <p:cNvPicPr>
            <a:picLocks noChangeAspect="1"/>
          </p:cNvPicPr>
          <p:nvPr/>
        </p:nvPicPr>
        <p:blipFill>
          <a:blip r:embed="rId23"/>
          <a:stretch>
            <a:fillRect/>
          </a:stretch>
        </p:blipFill>
        <p:spPr>
          <a:xfrm>
            <a:off x="9030358" y="3488154"/>
            <a:ext cx="1739424" cy="507135"/>
          </a:xfrm>
          <a:prstGeom prst="rect">
            <a:avLst/>
          </a:prstGeom>
        </p:spPr>
      </p:pic>
      <p:pic>
        <p:nvPicPr>
          <p:cNvPr id="37" name="Picture 36">
            <a:extLst>
              <a:ext uri="{FF2B5EF4-FFF2-40B4-BE49-F238E27FC236}">
                <a16:creationId xmlns:a16="http://schemas.microsoft.com/office/drawing/2014/main" id="{3CD7ACE3-B9EC-3CEB-D6CF-303915FBF465}"/>
              </a:ext>
            </a:extLst>
          </p:cNvPr>
          <p:cNvPicPr>
            <a:picLocks noChangeAspect="1"/>
          </p:cNvPicPr>
          <p:nvPr/>
        </p:nvPicPr>
        <p:blipFill>
          <a:blip r:embed="rId24"/>
          <a:stretch>
            <a:fillRect/>
          </a:stretch>
        </p:blipFill>
        <p:spPr>
          <a:xfrm>
            <a:off x="3278100" y="2435370"/>
            <a:ext cx="2058213" cy="848868"/>
          </a:xfrm>
          <a:prstGeom prst="rect">
            <a:avLst/>
          </a:prstGeom>
        </p:spPr>
      </p:pic>
      <p:pic>
        <p:nvPicPr>
          <p:cNvPr id="39" name="Picture 38">
            <a:extLst>
              <a:ext uri="{FF2B5EF4-FFF2-40B4-BE49-F238E27FC236}">
                <a16:creationId xmlns:a16="http://schemas.microsoft.com/office/drawing/2014/main" id="{3F8D8F82-3066-50AD-1FE1-2B114869C371}"/>
              </a:ext>
            </a:extLst>
          </p:cNvPr>
          <p:cNvPicPr>
            <a:picLocks noChangeAspect="1"/>
          </p:cNvPicPr>
          <p:nvPr/>
        </p:nvPicPr>
        <p:blipFill>
          <a:blip r:embed="rId25"/>
          <a:stretch>
            <a:fillRect/>
          </a:stretch>
        </p:blipFill>
        <p:spPr>
          <a:xfrm>
            <a:off x="2543062" y="1404175"/>
            <a:ext cx="2442420" cy="882619"/>
          </a:xfrm>
          <a:prstGeom prst="rect">
            <a:avLst/>
          </a:prstGeom>
        </p:spPr>
      </p:pic>
      <p:pic>
        <p:nvPicPr>
          <p:cNvPr id="1032" name="Picture 8">
            <a:extLst>
              <a:ext uri="{FF2B5EF4-FFF2-40B4-BE49-F238E27FC236}">
                <a16:creationId xmlns:a16="http://schemas.microsoft.com/office/drawing/2014/main" id="{F4BE65A9-3144-1A7E-3D9D-9D10B034029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47659" y="1526499"/>
            <a:ext cx="1043750" cy="59699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D6A0D972-CC83-1D37-B8C6-C0D8180E4CB3}"/>
              </a:ext>
            </a:extLst>
          </p:cNvPr>
          <p:cNvPicPr>
            <a:picLocks noChangeAspect="1"/>
          </p:cNvPicPr>
          <p:nvPr/>
        </p:nvPicPr>
        <p:blipFill>
          <a:blip r:embed="rId27"/>
          <a:stretch>
            <a:fillRect/>
          </a:stretch>
        </p:blipFill>
        <p:spPr>
          <a:xfrm>
            <a:off x="5336313" y="2592742"/>
            <a:ext cx="2534992" cy="556867"/>
          </a:xfrm>
          <a:prstGeom prst="rect">
            <a:avLst/>
          </a:prstGeom>
        </p:spPr>
      </p:pic>
      <p:pic>
        <p:nvPicPr>
          <p:cNvPr id="43" name="Picture 42">
            <a:extLst>
              <a:ext uri="{FF2B5EF4-FFF2-40B4-BE49-F238E27FC236}">
                <a16:creationId xmlns:a16="http://schemas.microsoft.com/office/drawing/2014/main" id="{1CE29D80-02FD-E2C8-2928-117584724119}"/>
              </a:ext>
            </a:extLst>
          </p:cNvPr>
          <p:cNvPicPr>
            <a:picLocks noChangeAspect="1"/>
          </p:cNvPicPr>
          <p:nvPr/>
        </p:nvPicPr>
        <p:blipFill>
          <a:blip r:embed="rId28"/>
          <a:stretch>
            <a:fillRect/>
          </a:stretch>
        </p:blipFill>
        <p:spPr>
          <a:xfrm>
            <a:off x="7535449" y="3334853"/>
            <a:ext cx="1414089" cy="721242"/>
          </a:xfrm>
          <a:prstGeom prst="rect">
            <a:avLst/>
          </a:prstGeom>
        </p:spPr>
      </p:pic>
      <p:pic>
        <p:nvPicPr>
          <p:cNvPr id="45" name="Picture 44">
            <a:extLst>
              <a:ext uri="{FF2B5EF4-FFF2-40B4-BE49-F238E27FC236}">
                <a16:creationId xmlns:a16="http://schemas.microsoft.com/office/drawing/2014/main" id="{52E20D98-7370-F41E-F5A1-23365B05AB69}"/>
              </a:ext>
            </a:extLst>
          </p:cNvPr>
          <p:cNvPicPr>
            <a:picLocks noChangeAspect="1"/>
          </p:cNvPicPr>
          <p:nvPr/>
        </p:nvPicPr>
        <p:blipFill>
          <a:blip r:embed="rId29"/>
          <a:stretch>
            <a:fillRect/>
          </a:stretch>
        </p:blipFill>
        <p:spPr>
          <a:xfrm>
            <a:off x="10738899" y="715727"/>
            <a:ext cx="1319157" cy="638176"/>
          </a:xfrm>
          <a:prstGeom prst="rect">
            <a:avLst/>
          </a:prstGeom>
        </p:spPr>
      </p:pic>
      <p:pic>
        <p:nvPicPr>
          <p:cNvPr id="1036" name="Picture 12" descr="Anglia Ruskin University – Greater Peterborough UTC">
            <a:extLst>
              <a:ext uri="{FF2B5EF4-FFF2-40B4-BE49-F238E27FC236}">
                <a16:creationId xmlns:a16="http://schemas.microsoft.com/office/drawing/2014/main" id="{35BD974D-A205-406E-EDC2-EFE6114534A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733843" y="2361655"/>
            <a:ext cx="1353378" cy="9010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6E38F99-4816-C51F-1819-9FC0688ABCE2}"/>
              </a:ext>
            </a:extLst>
          </p:cNvPr>
          <p:cNvSpPr txBox="1"/>
          <p:nvPr/>
        </p:nvSpPr>
        <p:spPr>
          <a:xfrm>
            <a:off x="6096000" y="6072759"/>
            <a:ext cx="5494059" cy="253916"/>
          </a:xfrm>
          <a:prstGeom prst="rect">
            <a:avLst/>
          </a:prstGeom>
          <a:noFill/>
        </p:spPr>
        <p:txBody>
          <a:bodyPr wrap="square">
            <a:spAutoFit/>
          </a:bodyPr>
          <a:lstStyle/>
          <a:p>
            <a:r>
              <a:rPr lang="en-GB" sz="1050" b="1" dirty="0">
                <a:effectLst/>
                <a:latin typeface="Lato" panose="020F0502020204030203" pitchFamily="34" charset="0"/>
                <a:ea typeface="Lato" panose="020F0502020204030203" pitchFamily="34" charset="0"/>
                <a:cs typeface="Lato" panose="020F0502020204030203" pitchFamily="34" charset="0"/>
              </a:rPr>
              <a:t>*please note our partners change over time, this is a sample of who we have worked with  </a:t>
            </a:r>
            <a:endParaRPr lang="en-GB" sz="1000" b="1" dirty="0">
              <a:effectLst/>
              <a:latin typeface="Lato" panose="020F0502020204030203" pitchFamily="34" charset="0"/>
              <a:ea typeface="Lato" panose="020F0502020204030203" pitchFamily="34" charset="0"/>
              <a:cs typeface="Lato" panose="020F0502020204030203" pitchFamily="34" charset="0"/>
            </a:endParaRPr>
          </a:p>
        </p:txBody>
      </p:sp>
      <p:sp>
        <p:nvSpPr>
          <p:cNvPr id="3" name="Rectangle 2">
            <a:extLst>
              <a:ext uri="{FF2B5EF4-FFF2-40B4-BE49-F238E27FC236}">
                <a16:creationId xmlns:a16="http://schemas.microsoft.com/office/drawing/2014/main" id="{B1A82F93-3B04-E516-B72B-5419E4C5A364}"/>
              </a:ext>
            </a:extLst>
          </p:cNvPr>
          <p:cNvSpPr/>
          <p:nvPr/>
        </p:nvSpPr>
        <p:spPr>
          <a:xfrm>
            <a:off x="737419" y="550605"/>
            <a:ext cx="100781" cy="462116"/>
          </a:xfrm>
          <a:prstGeom prst="rect">
            <a:avLst/>
          </a:prstGeom>
          <a:solidFill>
            <a:srgbClr val="EA5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EA5D4E"/>
              </a:solidFill>
            </a:endParaRPr>
          </a:p>
        </p:txBody>
      </p:sp>
      <p:pic>
        <p:nvPicPr>
          <p:cNvPr id="21" name="Picture 20">
            <a:extLst>
              <a:ext uri="{FF2B5EF4-FFF2-40B4-BE49-F238E27FC236}">
                <a16:creationId xmlns:a16="http://schemas.microsoft.com/office/drawing/2014/main" id="{6509CB70-E0F5-7229-9422-EB27D485B2AC}"/>
              </a:ext>
            </a:extLst>
          </p:cNvPr>
          <p:cNvPicPr>
            <a:picLocks noChangeAspect="1"/>
          </p:cNvPicPr>
          <p:nvPr/>
        </p:nvPicPr>
        <p:blipFill>
          <a:blip r:embed="rId31"/>
          <a:stretch>
            <a:fillRect/>
          </a:stretch>
        </p:blipFill>
        <p:spPr>
          <a:xfrm>
            <a:off x="4510871" y="4247173"/>
            <a:ext cx="2622071" cy="736537"/>
          </a:xfrm>
          <a:prstGeom prst="rect">
            <a:avLst/>
          </a:prstGeom>
        </p:spPr>
      </p:pic>
    </p:spTree>
    <p:extLst>
      <p:ext uri="{BB962C8B-B14F-4D97-AF65-F5344CB8AC3E}">
        <p14:creationId xmlns:p14="http://schemas.microsoft.com/office/powerpoint/2010/main" val="189435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71EF-4146-ACD4-18D9-11B2A324B68C}"/>
              </a:ext>
            </a:extLst>
          </p:cNvPr>
          <p:cNvSpPr>
            <a:spLocks noGrp="1"/>
          </p:cNvSpPr>
          <p:nvPr>
            <p:ph type="title"/>
          </p:nvPr>
        </p:nvSpPr>
        <p:spPr/>
        <p:txBody>
          <a:bodyPr>
            <a:normAutofit/>
          </a:bodyPr>
          <a:lstStyle/>
          <a:p>
            <a:r>
              <a:rPr lang="en-GB" sz="2900" b="1" dirty="0">
                <a:latin typeface="Lato" panose="020F0502020204030203" pitchFamily="34" charset="0"/>
                <a:ea typeface="Lato" panose="020F0502020204030203" pitchFamily="34" charset="0"/>
                <a:cs typeface="Lato" panose="020F0502020204030203" pitchFamily="34" charset="0"/>
              </a:rPr>
              <a:t>Learn more and get in touch</a:t>
            </a:r>
          </a:p>
        </p:txBody>
      </p:sp>
      <p:pic>
        <p:nvPicPr>
          <p:cNvPr id="4" name="Content Placeholder 4" descr="A blue and white card with a red and white logo&#10;&#10;Description automatically generated">
            <a:extLst>
              <a:ext uri="{FF2B5EF4-FFF2-40B4-BE49-F238E27FC236}">
                <a16:creationId xmlns:a16="http://schemas.microsoft.com/office/drawing/2014/main" id="{7C95C0A0-AB08-9135-6FB6-1E1A4F388693}"/>
              </a:ext>
            </a:extLst>
          </p:cNvPr>
          <p:cNvPicPr>
            <a:picLocks noChangeAspect="1"/>
          </p:cNvPicPr>
          <p:nvPr/>
        </p:nvPicPr>
        <p:blipFill rotWithShape="1">
          <a:blip r:embed="rId2">
            <a:extLst>
              <a:ext uri="{28A0092B-C50C-407E-A947-70E740481C1C}">
                <a14:useLocalDpi xmlns:a14="http://schemas.microsoft.com/office/drawing/2010/main" val="0"/>
              </a:ext>
            </a:extLst>
          </a:blip>
          <a:srcRect l="16910" t="40949" r="35481" b="30045"/>
          <a:stretch/>
        </p:blipFill>
        <p:spPr>
          <a:xfrm>
            <a:off x="838200" y="1837908"/>
            <a:ext cx="3479800" cy="2998678"/>
          </a:xfrm>
          <a:prstGeom prst="rect">
            <a:avLst/>
          </a:prstGeom>
        </p:spPr>
      </p:pic>
      <p:pic>
        <p:nvPicPr>
          <p:cNvPr id="5" name="Content Placeholder 4" descr="A blue and white card with a red and white logo&#10;&#10;Description automatically generated">
            <a:extLst>
              <a:ext uri="{FF2B5EF4-FFF2-40B4-BE49-F238E27FC236}">
                <a16:creationId xmlns:a16="http://schemas.microsoft.com/office/drawing/2014/main" id="{98B0C9D0-4738-7E49-3B98-E1B24C167ABE}"/>
              </a:ext>
            </a:extLst>
          </p:cNvPr>
          <p:cNvPicPr>
            <a:picLocks noChangeAspect="1"/>
          </p:cNvPicPr>
          <p:nvPr/>
        </p:nvPicPr>
        <p:blipFill rotWithShape="1">
          <a:blip r:embed="rId2">
            <a:extLst>
              <a:ext uri="{28A0092B-C50C-407E-A947-70E740481C1C}">
                <a14:useLocalDpi xmlns:a14="http://schemas.microsoft.com/office/drawing/2010/main" val="0"/>
              </a:ext>
            </a:extLst>
          </a:blip>
          <a:srcRect l="37508" t="68994" r="36990" b="12756"/>
          <a:stretch/>
        </p:blipFill>
        <p:spPr>
          <a:xfrm>
            <a:off x="7523586" y="1819559"/>
            <a:ext cx="2781302" cy="2815172"/>
          </a:xfrm>
          <a:prstGeom prst="rect">
            <a:avLst/>
          </a:prstGeom>
        </p:spPr>
      </p:pic>
      <p:sp>
        <p:nvSpPr>
          <p:cNvPr id="3" name="Rectangle 2">
            <a:extLst>
              <a:ext uri="{FF2B5EF4-FFF2-40B4-BE49-F238E27FC236}">
                <a16:creationId xmlns:a16="http://schemas.microsoft.com/office/drawing/2014/main" id="{7BE8F19F-7A15-CD9D-3A23-177889A04D33}"/>
              </a:ext>
            </a:extLst>
          </p:cNvPr>
          <p:cNvSpPr/>
          <p:nvPr/>
        </p:nvSpPr>
        <p:spPr>
          <a:xfrm>
            <a:off x="737419" y="550605"/>
            <a:ext cx="100781" cy="462116"/>
          </a:xfrm>
          <a:prstGeom prst="rect">
            <a:avLst/>
          </a:prstGeom>
          <a:solidFill>
            <a:srgbClr val="EA5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EA5D4E"/>
              </a:solidFill>
            </a:endParaRPr>
          </a:p>
        </p:txBody>
      </p:sp>
    </p:spTree>
    <p:extLst>
      <p:ext uri="{BB962C8B-B14F-4D97-AF65-F5344CB8AC3E}">
        <p14:creationId xmlns:p14="http://schemas.microsoft.com/office/powerpoint/2010/main" val="343536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B7B0D-BE7F-461B-6AE5-6E0D485F61E6}"/>
              </a:ext>
            </a:extLst>
          </p:cNvPr>
          <p:cNvSpPr>
            <a:spLocks noGrp="1"/>
          </p:cNvSpPr>
          <p:nvPr>
            <p:ph type="title"/>
          </p:nvPr>
        </p:nvSpPr>
        <p:spPr>
          <a:xfrm>
            <a:off x="838200" y="365127"/>
            <a:ext cx="10885714" cy="865467"/>
          </a:xfrm>
        </p:spPr>
        <p:txBody>
          <a:bodyPr>
            <a:normAutofit/>
          </a:bodyPr>
          <a:lstStyle/>
          <a:p>
            <a:r>
              <a:rPr lang="en-GB" sz="2800" b="1" dirty="0"/>
              <a:t>What do NIHR Applied Research Collaborations (ARCs) do?</a:t>
            </a:r>
          </a:p>
        </p:txBody>
      </p:sp>
      <p:sp>
        <p:nvSpPr>
          <p:cNvPr id="3" name="Content Placeholder 2">
            <a:extLst>
              <a:ext uri="{FF2B5EF4-FFF2-40B4-BE49-F238E27FC236}">
                <a16:creationId xmlns:a16="http://schemas.microsoft.com/office/drawing/2014/main" id="{3558AA87-68A7-C40D-8B11-7B65C74DBEF1}"/>
              </a:ext>
            </a:extLst>
          </p:cNvPr>
          <p:cNvSpPr>
            <a:spLocks noGrp="1"/>
          </p:cNvSpPr>
          <p:nvPr>
            <p:ph idx="1"/>
          </p:nvPr>
        </p:nvSpPr>
        <p:spPr>
          <a:xfrm>
            <a:off x="409650" y="1230594"/>
            <a:ext cx="5566607" cy="4560924"/>
          </a:xfrm>
        </p:spPr>
        <p:txBody>
          <a:bodyPr>
            <a:normAutofit/>
          </a:bodyPr>
          <a:lstStyle/>
          <a:p>
            <a:pPr>
              <a:buClr>
                <a:srgbClr val="EA5D4E"/>
              </a:buClr>
              <a:buFont typeface="Wingdings" panose="05000000000000000000" pitchFamily="2" charset="2"/>
              <a:buChar char="§"/>
            </a:pPr>
            <a:r>
              <a:rPr lang="en-GB" sz="2200" dirty="0">
                <a:latin typeface="Lato" panose="020F0502020204030203" pitchFamily="34" charset="0"/>
                <a:ea typeface="Lato" panose="020F0502020204030203" pitchFamily="34" charset="0"/>
                <a:cs typeface="Lato" panose="020F0502020204030203" pitchFamily="34" charset="0"/>
              </a:rPr>
              <a:t>NIHR ARCs support applied health and care research that responds to, and meets, the needs of local populations and local health and care systems.</a:t>
            </a:r>
          </a:p>
          <a:p>
            <a:pPr>
              <a:buClr>
                <a:srgbClr val="EA5D4E"/>
              </a:buClr>
              <a:buFont typeface="Wingdings" panose="05000000000000000000" pitchFamily="2" charset="2"/>
              <a:buChar char="§"/>
            </a:pPr>
            <a:r>
              <a:rPr lang="en-GB" sz="2200" dirty="0">
                <a:latin typeface="Lato" panose="020F0502020204030203" pitchFamily="34" charset="0"/>
                <a:ea typeface="Lato" panose="020F0502020204030203" pitchFamily="34" charset="0"/>
                <a:cs typeface="Lato" panose="020F0502020204030203" pitchFamily="34" charset="0"/>
              </a:rPr>
              <a:t>An initial £135 million investment in 15 ARCs across England, to support applied health and care research that responds to and meets the needs of local populations and local health and care systems. The five-year investment has been extended by 18 months until 31 March 2026.</a:t>
            </a:r>
          </a:p>
          <a:p>
            <a:endParaRPr lang="en-GB" dirty="0"/>
          </a:p>
        </p:txBody>
      </p:sp>
      <p:pic>
        <p:nvPicPr>
          <p:cNvPr id="5" name="Picture 4">
            <a:extLst>
              <a:ext uri="{FF2B5EF4-FFF2-40B4-BE49-F238E27FC236}">
                <a16:creationId xmlns:a16="http://schemas.microsoft.com/office/drawing/2014/main" id="{092D55C3-A681-0E14-5301-CD869D35682B}"/>
              </a:ext>
            </a:extLst>
          </p:cNvPr>
          <p:cNvPicPr>
            <a:picLocks noChangeAspect="1"/>
          </p:cNvPicPr>
          <p:nvPr/>
        </p:nvPicPr>
        <p:blipFill>
          <a:blip r:embed="rId2"/>
          <a:srcRect t="-8079" b="1"/>
          <a:stretch>
            <a:fillRect/>
          </a:stretch>
        </p:blipFill>
        <p:spPr>
          <a:xfrm>
            <a:off x="6281057" y="1015068"/>
            <a:ext cx="5686350" cy="4644758"/>
          </a:xfrm>
          <a:prstGeom prst="rect">
            <a:avLst/>
          </a:prstGeom>
        </p:spPr>
      </p:pic>
      <p:sp>
        <p:nvSpPr>
          <p:cNvPr id="4" name="Rectangle 3">
            <a:extLst>
              <a:ext uri="{FF2B5EF4-FFF2-40B4-BE49-F238E27FC236}">
                <a16:creationId xmlns:a16="http://schemas.microsoft.com/office/drawing/2014/main" id="{BC1E3C22-A8D8-1E15-66DE-79257EF735E5}"/>
              </a:ext>
            </a:extLst>
          </p:cNvPr>
          <p:cNvSpPr/>
          <p:nvPr/>
        </p:nvSpPr>
        <p:spPr>
          <a:xfrm>
            <a:off x="737419" y="550605"/>
            <a:ext cx="100781" cy="462116"/>
          </a:xfrm>
          <a:prstGeom prst="rect">
            <a:avLst/>
          </a:prstGeom>
          <a:solidFill>
            <a:srgbClr val="EA5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EA5D4E"/>
              </a:solidFill>
            </a:endParaRPr>
          </a:p>
        </p:txBody>
      </p:sp>
    </p:spTree>
    <p:extLst>
      <p:ext uri="{BB962C8B-B14F-4D97-AF65-F5344CB8AC3E}">
        <p14:creationId xmlns:p14="http://schemas.microsoft.com/office/powerpoint/2010/main" val="157241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4335-5D3A-46BA-6D44-E847B328421C}"/>
              </a:ext>
            </a:extLst>
          </p:cNvPr>
          <p:cNvSpPr>
            <a:spLocks noGrp="1"/>
          </p:cNvSpPr>
          <p:nvPr>
            <p:ph type="title"/>
          </p:nvPr>
        </p:nvSpPr>
        <p:spPr>
          <a:xfrm>
            <a:off x="838200" y="365127"/>
            <a:ext cx="9471660" cy="865467"/>
          </a:xfrm>
        </p:spPr>
        <p:txBody>
          <a:bodyPr>
            <a:normAutofit/>
          </a:bodyPr>
          <a:lstStyle/>
          <a:p>
            <a:r>
              <a:rPr kumimoji="0" lang="en-GB" sz="28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NIHR ARC East of England</a:t>
            </a:r>
            <a:endParaRPr lang="en-GB" sz="2800" dirty="0"/>
          </a:p>
        </p:txBody>
      </p:sp>
      <p:sp>
        <p:nvSpPr>
          <p:cNvPr id="3" name="Content Placeholder 2">
            <a:extLst>
              <a:ext uri="{FF2B5EF4-FFF2-40B4-BE49-F238E27FC236}">
                <a16:creationId xmlns:a16="http://schemas.microsoft.com/office/drawing/2014/main" id="{2D70F18E-7D4E-2164-E69C-D748C0D38F20}"/>
              </a:ext>
            </a:extLst>
          </p:cNvPr>
          <p:cNvSpPr>
            <a:spLocks noGrp="1"/>
          </p:cNvSpPr>
          <p:nvPr>
            <p:ph idx="1"/>
          </p:nvPr>
        </p:nvSpPr>
        <p:spPr>
          <a:xfrm>
            <a:off x="838200" y="1535065"/>
            <a:ext cx="7381568" cy="4256453"/>
          </a:xfrm>
        </p:spPr>
        <p:txBody>
          <a:bodyPr>
            <a:normAutofit/>
          </a:bodyPr>
          <a:lstStyle/>
          <a:p>
            <a:pPr marL="0" marR="0" lvl="0" indent="0" algn="l" defTabSz="914400" rtl="0" eaLnBrk="1" fontAlgn="auto" latinLnBrk="0" hangingPunct="1">
              <a:lnSpc>
                <a:spcPct val="100000"/>
              </a:lnSpc>
              <a:spcBef>
                <a:spcPts val="0"/>
              </a:spcBef>
              <a:spcAft>
                <a:spcPts val="0"/>
              </a:spcAft>
              <a:buClr>
                <a:srgbClr val="EA5D4E"/>
              </a:buClr>
              <a:buSzTx/>
              <a:buFontTx/>
              <a:buNone/>
              <a:tabLst/>
              <a:defRPr/>
            </a:pPr>
            <a:r>
              <a:rPr kumimoji="0" lang="en-GB" sz="2200" b="1" i="0" u="none" strike="noStrike" kern="1200" cap="none" spc="0" normalizeH="0" baseline="0" noProof="0" dirty="0">
                <a:ln>
                  <a:noFill/>
                </a:ln>
                <a:effectLst/>
                <a:uLnTx/>
                <a:uFillTx/>
                <a:latin typeface="lato" panose="020F0502020204030203" pitchFamily="34" charset="0"/>
                <a:ea typeface="+mn-ea"/>
                <a:cs typeface="+mn-cs"/>
              </a:rPr>
              <a:t>A collaboration between:</a:t>
            </a:r>
          </a:p>
          <a:p>
            <a:pPr marL="285761" indent="-285750" defTabSz="914400">
              <a:lnSpc>
                <a:spcPct val="100000"/>
              </a:lnSpc>
              <a:spcBef>
                <a:spcPts val="600"/>
              </a:spcBef>
              <a:buClr>
                <a:srgbClr val="EA5D4E"/>
              </a:buClr>
              <a:buFont typeface="Wingdings" panose="05000000000000000000" pitchFamily="2" charset="2"/>
              <a:buChar char="§"/>
              <a:defRPr/>
            </a:pPr>
            <a:r>
              <a:rPr kumimoji="0" lang="en-GB" sz="2200" b="0" i="0" u="none" strike="noStrike" kern="1200" cap="none" spc="0" normalizeH="0" baseline="0" noProof="0" dirty="0">
                <a:ln>
                  <a:noFill/>
                </a:ln>
                <a:solidFill>
                  <a:srgbClr val="193E72"/>
                </a:solidFill>
                <a:effectLst/>
                <a:uLnTx/>
                <a:uFillTx/>
                <a:latin typeface="lato" panose="020F0502020204030203" pitchFamily="34" charset="0"/>
                <a:ea typeface="+mn-ea"/>
                <a:cs typeface="+mn-cs"/>
              </a:rPr>
              <a:t>Cambridgeshire and Peterborough NHS Foundation Trust (host)</a:t>
            </a:r>
          </a:p>
          <a:p>
            <a:pPr marL="285761" indent="-285750" defTabSz="914400">
              <a:lnSpc>
                <a:spcPct val="100000"/>
              </a:lnSpc>
              <a:spcBef>
                <a:spcPts val="0"/>
              </a:spcBef>
              <a:buClr>
                <a:srgbClr val="EA5D4E"/>
              </a:buClr>
              <a:buFont typeface="Wingdings" panose="05000000000000000000" pitchFamily="2" charset="2"/>
              <a:buChar char="§"/>
              <a:defRPr/>
            </a:pPr>
            <a:r>
              <a:rPr kumimoji="0" lang="en-GB" sz="2200" b="0" i="0" u="none" strike="noStrike" kern="1200" cap="none" spc="0" normalizeH="0" baseline="0" noProof="0" dirty="0">
                <a:ln>
                  <a:noFill/>
                </a:ln>
                <a:solidFill>
                  <a:srgbClr val="193E72"/>
                </a:solidFill>
                <a:effectLst/>
                <a:uLnTx/>
                <a:uFillTx/>
                <a:latin typeface="lato" panose="020F0502020204030203" pitchFamily="34" charset="0"/>
                <a:ea typeface="+mn-ea"/>
                <a:cs typeface="+mn-cs"/>
              </a:rPr>
              <a:t>University of Hertfordshire, University of Cambridge, University of East Anglia, University of Essex, Anglia Ruskin University</a:t>
            </a:r>
          </a:p>
          <a:p>
            <a:pPr marL="285761" indent="-285750" defTabSz="914400">
              <a:lnSpc>
                <a:spcPct val="100000"/>
              </a:lnSpc>
              <a:spcBef>
                <a:spcPts val="0"/>
              </a:spcBef>
              <a:buClr>
                <a:srgbClr val="EA5D4E"/>
              </a:buClr>
              <a:buFont typeface="Wingdings" panose="05000000000000000000" pitchFamily="2" charset="2"/>
              <a:buChar char="§"/>
              <a:defRPr/>
            </a:pPr>
            <a:r>
              <a:rPr kumimoji="0" lang="en-GB" sz="2200" b="0" i="0" u="none" strike="noStrike" kern="1200" cap="none" spc="0" normalizeH="0" baseline="0" noProof="0" dirty="0">
                <a:ln>
                  <a:noFill/>
                </a:ln>
                <a:solidFill>
                  <a:srgbClr val="193E72"/>
                </a:solidFill>
                <a:effectLst/>
                <a:uLnTx/>
                <a:uFillTx/>
                <a:latin typeface="lato" panose="020F0502020204030203" pitchFamily="34" charset="0"/>
                <a:ea typeface="+mn-ea"/>
                <a:cs typeface="+mn-cs"/>
              </a:rPr>
              <a:t>Health Innovation East</a:t>
            </a:r>
          </a:p>
          <a:p>
            <a:pPr marL="285761" indent="-285750" defTabSz="914400">
              <a:lnSpc>
                <a:spcPct val="100000"/>
              </a:lnSpc>
              <a:spcBef>
                <a:spcPts val="0"/>
              </a:spcBef>
              <a:buClr>
                <a:srgbClr val="EA5D4E"/>
              </a:buClr>
              <a:buFont typeface="Wingdings" panose="05000000000000000000" pitchFamily="2" charset="2"/>
              <a:buChar char="§"/>
              <a:defRPr/>
            </a:pPr>
            <a:r>
              <a:rPr kumimoji="0" lang="en-GB" sz="2200" b="0" i="0" u="none" strike="noStrike" kern="1200" cap="none" spc="0" normalizeH="0" baseline="0" noProof="0" dirty="0">
                <a:ln>
                  <a:noFill/>
                </a:ln>
                <a:solidFill>
                  <a:srgbClr val="193E72"/>
                </a:solidFill>
                <a:effectLst/>
                <a:uLnTx/>
                <a:uFillTx/>
                <a:latin typeface="lato" panose="020F0502020204030203" pitchFamily="34" charset="0"/>
                <a:ea typeface="+mn-ea"/>
                <a:cs typeface="+mn-cs"/>
              </a:rPr>
              <a:t>Integrated Care Systems, NHS Trusts, local authorities, patient/community organisations, charities, and industry partners across the region.</a:t>
            </a:r>
          </a:p>
          <a:p>
            <a:pPr marL="0" marR="0" lvl="0" indent="0" algn="l" defTabSz="914400" rtl="0" eaLnBrk="1" fontAlgn="auto" latinLnBrk="0" hangingPunct="1">
              <a:lnSpc>
                <a:spcPct val="100000"/>
              </a:lnSpc>
              <a:spcBef>
                <a:spcPts val="600"/>
              </a:spcBef>
              <a:spcAft>
                <a:spcPts val="0"/>
              </a:spcAft>
              <a:buClr>
                <a:srgbClr val="EA5D4E"/>
              </a:buClr>
              <a:buSzTx/>
              <a:buFontTx/>
              <a:buNone/>
              <a:tabLst/>
              <a:defRPr/>
            </a:pPr>
            <a:endParaRPr lang="en-GB" sz="2000" b="1" dirty="0">
              <a:latin typeface="lato" panose="020F0502020204030203" pitchFamily="34" charset="0"/>
            </a:endParaRPr>
          </a:p>
          <a:p>
            <a:endParaRPr lang="en-GB" dirty="0"/>
          </a:p>
        </p:txBody>
      </p:sp>
      <p:pic>
        <p:nvPicPr>
          <p:cNvPr id="4" name="Picture 3" descr="Map&#10;&#10;Description automatically generated">
            <a:extLst>
              <a:ext uri="{FF2B5EF4-FFF2-40B4-BE49-F238E27FC236}">
                <a16:creationId xmlns:a16="http://schemas.microsoft.com/office/drawing/2014/main" id="{50649E61-09FC-CFFF-0B2D-2169F0D0E5C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1871" b="96437" l="4915" r="87272">
                        <a14:foregroundMark x1="10649" y1="64944" x2="10649" y2="64944"/>
                        <a14:foregroundMark x1="4915" y1="66102" x2="4915" y2="66102"/>
                        <a14:foregroundMark x1="24512" y1="93185" x2="24512" y2="93185"/>
                        <a14:foregroundMark x1="17391" y1="96437" x2="17391" y2="96437"/>
                        <a14:foregroundMark x1="57152" y1="76570" x2="57152" y2="76570"/>
                        <a14:foregroundMark x1="68872" y1="39911" x2="68872" y2="39911"/>
                        <a14:foregroundMark x1="61437" y1="34967" x2="61437" y2="34967"/>
                        <a14:foregroundMark x1="71393" y1="25301" x2="57593" y2="38352"/>
                        <a14:foregroundMark x1="57593" y1="38352" x2="78450" y2="32695"/>
                        <a14:foregroundMark x1="78450" y1="32695" x2="62445" y2="30646"/>
                        <a14:foregroundMark x1="62445" y1="30646" x2="50914" y2="37996"/>
                        <a14:foregroundMark x1="50914" y1="37996" x2="50914" y2="38129"/>
                        <a14:foregroundMark x1="69754" y1="22628" x2="86011" y2="28820"/>
                        <a14:foregroundMark x1="86011" y1="28820" x2="87272" y2="33719"/>
                        <a14:foregroundMark x1="69439" y1="21871" x2="69439" y2="21871"/>
                        <a14:foregroundMark x1="51796" y1="56481" x2="51796" y2="56481"/>
                        <a14:foregroundMark x1="52426" y1="58842" x2="52426" y2="58842"/>
                        <a14:foregroundMark x1="60428" y1="71759" x2="60428" y2="71759"/>
                        <a14:foregroundMark x1="59231" y1="73808" x2="59231" y2="73808"/>
                      </a14:backgroundRemoval>
                    </a14:imgEffect>
                  </a14:imgLayer>
                </a14:imgProps>
              </a:ext>
              <a:ext uri="{28A0092B-C50C-407E-A947-70E740481C1C}">
                <a14:useLocalDpi xmlns:a14="http://schemas.microsoft.com/office/drawing/2010/main" val="0"/>
              </a:ext>
            </a:extLst>
          </a:blip>
          <a:srcRect t="18498" r="7914"/>
          <a:stretch/>
        </p:blipFill>
        <p:spPr>
          <a:xfrm>
            <a:off x="8597812" y="1622322"/>
            <a:ext cx="3150233" cy="3944159"/>
          </a:xfrm>
          <a:prstGeom prst="rect">
            <a:avLst/>
          </a:prstGeom>
        </p:spPr>
      </p:pic>
      <p:cxnSp>
        <p:nvCxnSpPr>
          <p:cNvPr id="6" name="Straight Connector 5">
            <a:extLst>
              <a:ext uri="{FF2B5EF4-FFF2-40B4-BE49-F238E27FC236}">
                <a16:creationId xmlns:a16="http://schemas.microsoft.com/office/drawing/2014/main" id="{3E168E9D-835D-8B02-664B-14DE4BDCFE1C}"/>
              </a:ext>
            </a:extLst>
          </p:cNvPr>
          <p:cNvCxnSpPr>
            <a:cxnSpLocks/>
          </p:cNvCxnSpPr>
          <p:nvPr/>
        </p:nvCxnSpPr>
        <p:spPr>
          <a:xfrm flipV="1">
            <a:off x="10549417" y="3149600"/>
            <a:ext cx="558003" cy="145288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D41BDC-6D1A-2A72-6AE1-8B8BAB63EB55}"/>
              </a:ext>
            </a:extLst>
          </p:cNvPr>
          <p:cNvCxnSpPr>
            <a:cxnSpLocks/>
          </p:cNvCxnSpPr>
          <p:nvPr/>
        </p:nvCxnSpPr>
        <p:spPr>
          <a:xfrm flipH="1" flipV="1">
            <a:off x="10309860" y="3075940"/>
            <a:ext cx="238033" cy="152654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Graphic 9" descr="Marker with solid fill">
            <a:extLst>
              <a:ext uri="{FF2B5EF4-FFF2-40B4-BE49-F238E27FC236}">
                <a16:creationId xmlns:a16="http://schemas.microsoft.com/office/drawing/2014/main" id="{74EE3FD0-FEEF-4877-9312-233C0BA008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9392" y="4259580"/>
            <a:ext cx="400050" cy="400050"/>
          </a:xfrm>
          <a:prstGeom prst="rect">
            <a:avLst/>
          </a:prstGeom>
        </p:spPr>
      </p:pic>
      <p:sp>
        <p:nvSpPr>
          <p:cNvPr id="5" name="Rectangle 4">
            <a:extLst>
              <a:ext uri="{FF2B5EF4-FFF2-40B4-BE49-F238E27FC236}">
                <a16:creationId xmlns:a16="http://schemas.microsoft.com/office/drawing/2014/main" id="{59C1E95C-0C58-BD67-DC7B-2239B9575292}"/>
              </a:ext>
            </a:extLst>
          </p:cNvPr>
          <p:cNvSpPr/>
          <p:nvPr/>
        </p:nvSpPr>
        <p:spPr>
          <a:xfrm>
            <a:off x="737419" y="550605"/>
            <a:ext cx="100781" cy="462116"/>
          </a:xfrm>
          <a:prstGeom prst="rect">
            <a:avLst/>
          </a:prstGeom>
          <a:solidFill>
            <a:srgbClr val="EA5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EA5D4E"/>
              </a:solidFill>
            </a:endParaRPr>
          </a:p>
        </p:txBody>
      </p:sp>
    </p:spTree>
    <p:extLst>
      <p:ext uri="{BB962C8B-B14F-4D97-AF65-F5344CB8AC3E}">
        <p14:creationId xmlns:p14="http://schemas.microsoft.com/office/powerpoint/2010/main" val="427021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4335-5D3A-46BA-6D44-E847B328421C}"/>
              </a:ext>
            </a:extLst>
          </p:cNvPr>
          <p:cNvSpPr>
            <a:spLocks noGrp="1"/>
          </p:cNvSpPr>
          <p:nvPr>
            <p:ph type="title"/>
          </p:nvPr>
        </p:nvSpPr>
        <p:spPr>
          <a:xfrm>
            <a:off x="838200" y="365127"/>
            <a:ext cx="9471660" cy="865467"/>
          </a:xfrm>
        </p:spPr>
        <p:txBody>
          <a:bodyPr>
            <a:noAutofit/>
          </a:bodyPr>
          <a:lstStyle/>
          <a:p>
            <a:r>
              <a:rPr kumimoji="0" lang="en-GB" sz="28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NIHR Applied Research Collaboration East of England</a:t>
            </a:r>
            <a:endParaRPr lang="en-GB" sz="2800" dirty="0"/>
          </a:p>
        </p:txBody>
      </p:sp>
      <p:sp>
        <p:nvSpPr>
          <p:cNvPr id="3" name="Content Placeholder 2">
            <a:extLst>
              <a:ext uri="{FF2B5EF4-FFF2-40B4-BE49-F238E27FC236}">
                <a16:creationId xmlns:a16="http://schemas.microsoft.com/office/drawing/2014/main" id="{2D70F18E-7D4E-2164-E69C-D748C0D38F20}"/>
              </a:ext>
            </a:extLst>
          </p:cNvPr>
          <p:cNvSpPr>
            <a:spLocks noGrp="1"/>
          </p:cNvSpPr>
          <p:nvPr>
            <p:ph idx="1"/>
          </p:nvPr>
        </p:nvSpPr>
        <p:spPr>
          <a:xfrm>
            <a:off x="838200" y="1535065"/>
            <a:ext cx="7381568" cy="4256453"/>
          </a:xfrm>
        </p:spPr>
        <p:txBody>
          <a:bodyPr>
            <a:normAutofit/>
          </a:bodyPr>
          <a:lstStyle/>
          <a:p>
            <a:pPr marL="0" marR="0" lvl="0" indent="0" algn="l" defTabSz="914400" rtl="0" eaLnBrk="1" fontAlgn="auto" latinLnBrk="0" hangingPunct="1">
              <a:lnSpc>
                <a:spcPct val="100000"/>
              </a:lnSpc>
              <a:spcBef>
                <a:spcPts val="0"/>
              </a:spcBef>
              <a:spcAft>
                <a:spcPts val="0"/>
              </a:spcAft>
              <a:buClr>
                <a:srgbClr val="EA5D4E"/>
              </a:buClr>
              <a:buSzTx/>
              <a:buFontTx/>
              <a:buNone/>
              <a:tabLst/>
              <a:defRPr/>
            </a:pPr>
            <a:r>
              <a:rPr kumimoji="0" lang="en-GB" sz="22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We aim to:</a:t>
            </a:r>
            <a:endParaRPr kumimoji="0" lang="en-GB" sz="20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a:p>
            <a:pPr marL="285750" indent="-285750" defTabSz="914400">
              <a:lnSpc>
                <a:spcPct val="100000"/>
              </a:lnSpc>
              <a:spcBef>
                <a:spcPts val="0"/>
              </a:spcBef>
              <a:buClr>
                <a:srgbClr val="EA5D4E"/>
              </a:buClr>
              <a:buFont typeface="Wingdings" panose="05000000000000000000" pitchFamily="2" charset="2"/>
              <a:buChar char="§"/>
              <a:defRPr/>
            </a:pPr>
            <a:r>
              <a:rPr lang="en-GB" sz="2200" dirty="0">
                <a:latin typeface="Lato" panose="020F0502020204030203" pitchFamily="34" charset="0"/>
                <a:ea typeface="Lato" panose="020F0502020204030203" pitchFamily="34" charset="0"/>
                <a:cs typeface="Lato" panose="020F0502020204030203" pitchFamily="34" charset="0"/>
              </a:rPr>
              <a:t>Achieve impact regionally and nationally through developing a culture for collaborative and applied health and are research.</a:t>
            </a:r>
          </a:p>
          <a:p>
            <a:pPr marL="285750" indent="-285750" defTabSz="914400">
              <a:lnSpc>
                <a:spcPct val="100000"/>
              </a:lnSpc>
              <a:spcBef>
                <a:spcPts val="0"/>
              </a:spcBef>
              <a:buClr>
                <a:srgbClr val="EA5D4E"/>
              </a:buClr>
              <a:buFont typeface="Wingdings" panose="05000000000000000000" pitchFamily="2" charset="2"/>
              <a:buChar char="§"/>
              <a:defRPr/>
            </a:pPr>
            <a:r>
              <a:rPr lang="en-GB" sz="2200" dirty="0">
                <a:latin typeface="Lato" panose="020F0502020204030203" pitchFamily="34" charset="0"/>
                <a:ea typeface="Lato" panose="020F0502020204030203" pitchFamily="34" charset="0"/>
                <a:cs typeface="Lato" panose="020F0502020204030203" pitchFamily="34" charset="0"/>
              </a:rPr>
              <a:t>Enhance research capacity and embed implementation practice.</a:t>
            </a:r>
          </a:p>
          <a:p>
            <a:pPr marL="285750" indent="-285750" defTabSz="914400">
              <a:lnSpc>
                <a:spcPct val="100000"/>
              </a:lnSpc>
              <a:spcBef>
                <a:spcPts val="0"/>
              </a:spcBef>
              <a:buClr>
                <a:srgbClr val="EA5D4E"/>
              </a:buClr>
              <a:buFont typeface="Wingdings" panose="05000000000000000000" pitchFamily="2" charset="2"/>
              <a:buChar char="§"/>
              <a:defRPr/>
            </a:pPr>
            <a:r>
              <a:rPr lang="en-GB" sz="2200" dirty="0">
                <a:latin typeface="Lato" panose="020F0502020204030203" pitchFamily="34" charset="0"/>
                <a:ea typeface="Lato" panose="020F0502020204030203" pitchFamily="34" charset="0"/>
                <a:cs typeface="Lato" panose="020F0502020204030203" pitchFamily="34" charset="0"/>
              </a:rPr>
              <a:t>Develop deep and sustainable engagement with local populations, creating measurable improvements in health and care.</a:t>
            </a:r>
          </a:p>
          <a:p>
            <a:pPr marL="285750" indent="-285750" defTabSz="914400">
              <a:lnSpc>
                <a:spcPct val="100000"/>
              </a:lnSpc>
              <a:spcBef>
                <a:spcPts val="0"/>
              </a:spcBef>
              <a:buClr>
                <a:srgbClr val="EA5D4E"/>
              </a:buClr>
              <a:buFont typeface="Wingdings" panose="05000000000000000000" pitchFamily="2" charset="2"/>
              <a:buChar char="§"/>
              <a:defRPr/>
            </a:pPr>
            <a:endParaRPr lang="en-GB" sz="2000" dirty="0">
              <a:latin typeface="Lato" panose="020F0502020204030203" pitchFamily="34" charset="0"/>
              <a:ea typeface="Lato" panose="020F0502020204030203" pitchFamily="34" charset="0"/>
              <a:cs typeface="Lato" panose="020F0502020204030203" pitchFamily="34" charset="0"/>
            </a:endParaRPr>
          </a:p>
          <a:p>
            <a:pPr marL="285750" indent="-285750" defTabSz="914400">
              <a:lnSpc>
                <a:spcPct val="100000"/>
              </a:lnSpc>
              <a:spcBef>
                <a:spcPts val="0"/>
              </a:spcBef>
              <a:buClr>
                <a:srgbClr val="EA5D4E"/>
              </a:buClr>
              <a:buFont typeface="Wingdings" panose="05000000000000000000" pitchFamily="2" charset="2"/>
              <a:buChar char="§"/>
              <a:defRPr/>
            </a:pPr>
            <a:endParaRPr lang="en-GB" sz="2000" dirty="0">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
                <a:srgbClr val="EA5D4E"/>
              </a:buClr>
              <a:buSzTx/>
              <a:buFont typeface="Wingdings" panose="05000000000000000000" pitchFamily="2" charset="2"/>
              <a:buChar char="§"/>
              <a:tabLst/>
              <a:defRPr/>
            </a:pPr>
            <a:endParaRPr kumimoji="0" lang="en-GB" sz="20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
                <a:srgbClr val="EA5D4E"/>
              </a:buClr>
              <a:buSzTx/>
              <a:buFont typeface="Wingdings" panose="05000000000000000000" pitchFamily="2" charset="2"/>
              <a:buChar char="§"/>
              <a:tabLst/>
              <a:defRPr/>
            </a:pPr>
            <a:endParaRPr kumimoji="0" lang="en-GB" sz="20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a:p>
            <a:pPr marL="0" indent="0">
              <a:buNone/>
            </a:pPr>
            <a:endParaRPr lang="en-GB" dirty="0"/>
          </a:p>
        </p:txBody>
      </p:sp>
      <p:pic>
        <p:nvPicPr>
          <p:cNvPr id="4" name="Picture 3" descr="Map&#10;&#10;Description automatically generated">
            <a:extLst>
              <a:ext uri="{FF2B5EF4-FFF2-40B4-BE49-F238E27FC236}">
                <a16:creationId xmlns:a16="http://schemas.microsoft.com/office/drawing/2014/main" id="{50649E61-09FC-CFFF-0B2D-2169F0D0E5C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1871" b="96437" l="4915" r="87272">
                        <a14:foregroundMark x1="10649" y1="64944" x2="10649" y2="64944"/>
                        <a14:foregroundMark x1="4915" y1="66102" x2="4915" y2="66102"/>
                        <a14:foregroundMark x1="24512" y1="93185" x2="24512" y2="93185"/>
                        <a14:foregroundMark x1="17391" y1="96437" x2="17391" y2="96437"/>
                        <a14:foregroundMark x1="57152" y1="76570" x2="57152" y2="76570"/>
                        <a14:foregroundMark x1="68872" y1="39911" x2="68872" y2="39911"/>
                        <a14:foregroundMark x1="61437" y1="34967" x2="61437" y2="34967"/>
                        <a14:foregroundMark x1="71393" y1="25301" x2="57593" y2="38352"/>
                        <a14:foregroundMark x1="57593" y1="38352" x2="78450" y2="32695"/>
                        <a14:foregroundMark x1="78450" y1="32695" x2="62445" y2="30646"/>
                        <a14:foregroundMark x1="62445" y1="30646" x2="50914" y2="37996"/>
                        <a14:foregroundMark x1="50914" y1="37996" x2="50914" y2="38129"/>
                        <a14:foregroundMark x1="69754" y1="22628" x2="86011" y2="28820"/>
                        <a14:foregroundMark x1="86011" y1="28820" x2="87272" y2="33719"/>
                        <a14:foregroundMark x1="69439" y1="21871" x2="69439" y2="21871"/>
                        <a14:foregroundMark x1="51796" y1="56481" x2="51796" y2="56481"/>
                        <a14:foregroundMark x1="52426" y1="58842" x2="52426" y2="58842"/>
                        <a14:foregroundMark x1="60428" y1="71759" x2="60428" y2="71759"/>
                        <a14:foregroundMark x1="59231" y1="73808" x2="59231" y2="73808"/>
                      </a14:backgroundRemoval>
                    </a14:imgEffect>
                  </a14:imgLayer>
                </a14:imgProps>
              </a:ext>
              <a:ext uri="{28A0092B-C50C-407E-A947-70E740481C1C}">
                <a14:useLocalDpi xmlns:a14="http://schemas.microsoft.com/office/drawing/2010/main" val="0"/>
              </a:ext>
            </a:extLst>
          </a:blip>
          <a:srcRect t="18498" r="7914"/>
          <a:stretch/>
        </p:blipFill>
        <p:spPr>
          <a:xfrm>
            <a:off x="8597812" y="1622322"/>
            <a:ext cx="3150233" cy="3944159"/>
          </a:xfrm>
          <a:prstGeom prst="rect">
            <a:avLst/>
          </a:prstGeom>
        </p:spPr>
      </p:pic>
      <p:cxnSp>
        <p:nvCxnSpPr>
          <p:cNvPr id="6" name="Straight Connector 5">
            <a:extLst>
              <a:ext uri="{FF2B5EF4-FFF2-40B4-BE49-F238E27FC236}">
                <a16:creationId xmlns:a16="http://schemas.microsoft.com/office/drawing/2014/main" id="{3E168E9D-835D-8B02-664B-14DE4BDCFE1C}"/>
              </a:ext>
            </a:extLst>
          </p:cNvPr>
          <p:cNvCxnSpPr>
            <a:cxnSpLocks/>
          </p:cNvCxnSpPr>
          <p:nvPr/>
        </p:nvCxnSpPr>
        <p:spPr>
          <a:xfrm flipV="1">
            <a:off x="10549417" y="3149600"/>
            <a:ext cx="558003" cy="145288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D41BDC-6D1A-2A72-6AE1-8B8BAB63EB55}"/>
              </a:ext>
            </a:extLst>
          </p:cNvPr>
          <p:cNvCxnSpPr>
            <a:cxnSpLocks/>
          </p:cNvCxnSpPr>
          <p:nvPr/>
        </p:nvCxnSpPr>
        <p:spPr>
          <a:xfrm flipH="1" flipV="1">
            <a:off x="10309860" y="3075940"/>
            <a:ext cx="238033" cy="152654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Graphic 9" descr="Marker with solid fill">
            <a:extLst>
              <a:ext uri="{FF2B5EF4-FFF2-40B4-BE49-F238E27FC236}">
                <a16:creationId xmlns:a16="http://schemas.microsoft.com/office/drawing/2014/main" id="{74EE3FD0-FEEF-4877-9312-233C0BA008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9392" y="4259580"/>
            <a:ext cx="400050" cy="400050"/>
          </a:xfrm>
          <a:prstGeom prst="rect">
            <a:avLst/>
          </a:prstGeom>
        </p:spPr>
      </p:pic>
      <p:sp>
        <p:nvSpPr>
          <p:cNvPr id="5" name="Rectangle 4">
            <a:extLst>
              <a:ext uri="{FF2B5EF4-FFF2-40B4-BE49-F238E27FC236}">
                <a16:creationId xmlns:a16="http://schemas.microsoft.com/office/drawing/2014/main" id="{46F3DE73-FBEA-E029-255E-14135A682C5D}"/>
              </a:ext>
            </a:extLst>
          </p:cNvPr>
          <p:cNvSpPr/>
          <p:nvPr/>
        </p:nvSpPr>
        <p:spPr>
          <a:xfrm>
            <a:off x="737419" y="550605"/>
            <a:ext cx="100781" cy="462116"/>
          </a:xfrm>
          <a:prstGeom prst="rect">
            <a:avLst/>
          </a:prstGeom>
          <a:solidFill>
            <a:srgbClr val="EA5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EA5D4E"/>
              </a:solidFill>
            </a:endParaRPr>
          </a:p>
        </p:txBody>
      </p:sp>
    </p:spTree>
    <p:extLst>
      <p:ext uri="{BB962C8B-B14F-4D97-AF65-F5344CB8AC3E}">
        <p14:creationId xmlns:p14="http://schemas.microsoft.com/office/powerpoint/2010/main" val="2844459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46B289-5462-CC5C-1D36-E8920048B1C7}"/>
              </a:ext>
            </a:extLst>
          </p:cNvPr>
          <p:cNvSpPr/>
          <p:nvPr/>
        </p:nvSpPr>
        <p:spPr>
          <a:xfrm rot="2675339">
            <a:off x="4163376" y="1026964"/>
            <a:ext cx="3964269" cy="3909355"/>
          </a:xfrm>
          <a:prstGeom prst="rect">
            <a:avLst/>
          </a:prstGeom>
          <a:solidFill>
            <a:srgbClr val="193E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9993017-BFD2-D775-718A-724B125B5E04}"/>
              </a:ext>
            </a:extLst>
          </p:cNvPr>
          <p:cNvSpPr>
            <a:spLocks noGrp="1"/>
          </p:cNvSpPr>
          <p:nvPr>
            <p:ph type="title"/>
          </p:nvPr>
        </p:nvSpPr>
        <p:spPr/>
        <p:txBody>
          <a:bodyPr>
            <a:normAutofit/>
          </a:bodyPr>
          <a:lstStyle/>
          <a:p>
            <a:r>
              <a:rPr lang="en-GB" sz="2800" b="1" dirty="0">
                <a:latin typeface="Lato" panose="020F0502020204030203" pitchFamily="34" charset="0"/>
                <a:ea typeface="Lato" panose="020F0502020204030203" pitchFamily="34" charset="0"/>
                <a:cs typeface="Lato" panose="020F0502020204030203" pitchFamily="34" charset="0"/>
              </a:rPr>
              <a:t>What we do</a:t>
            </a:r>
          </a:p>
        </p:txBody>
      </p:sp>
      <p:sp>
        <p:nvSpPr>
          <p:cNvPr id="5" name="Rectangle 4">
            <a:extLst>
              <a:ext uri="{FF2B5EF4-FFF2-40B4-BE49-F238E27FC236}">
                <a16:creationId xmlns:a16="http://schemas.microsoft.com/office/drawing/2014/main" id="{2FC71425-677F-AD13-EA9F-5671B365C1B8}"/>
              </a:ext>
            </a:extLst>
          </p:cNvPr>
          <p:cNvSpPr/>
          <p:nvPr/>
        </p:nvSpPr>
        <p:spPr>
          <a:xfrm>
            <a:off x="3957888" y="857931"/>
            <a:ext cx="2104103" cy="2094271"/>
          </a:xfrm>
          <a:prstGeom prst="rect">
            <a:avLst/>
          </a:prstGeom>
          <a:solidFill>
            <a:srgbClr val="F6AB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Applied Health and Care Research</a:t>
            </a:r>
          </a:p>
        </p:txBody>
      </p:sp>
      <p:sp>
        <p:nvSpPr>
          <p:cNvPr id="6" name="Rectangle 5">
            <a:extLst>
              <a:ext uri="{FF2B5EF4-FFF2-40B4-BE49-F238E27FC236}">
                <a16:creationId xmlns:a16="http://schemas.microsoft.com/office/drawing/2014/main" id="{F0794B29-B570-098B-0504-2FEEB163DF71}"/>
              </a:ext>
            </a:extLst>
          </p:cNvPr>
          <p:cNvSpPr/>
          <p:nvPr/>
        </p:nvSpPr>
        <p:spPr>
          <a:xfrm>
            <a:off x="6184895" y="857931"/>
            <a:ext cx="2104103" cy="2094271"/>
          </a:xfrm>
          <a:prstGeom prst="rect">
            <a:avLst/>
          </a:prstGeom>
          <a:solidFill>
            <a:srgbClr val="FED4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193E72"/>
                </a:solidFill>
                <a:latin typeface="Lato" panose="020F0502020204030203" pitchFamily="34" charset="0"/>
                <a:ea typeface="Lato" panose="020F0502020204030203" pitchFamily="34" charset="0"/>
                <a:cs typeface="Lato" panose="020F0502020204030203" pitchFamily="34" charset="0"/>
              </a:rPr>
              <a:t>Engaging and Involving the Public and Communities in Research</a:t>
            </a:r>
          </a:p>
        </p:txBody>
      </p:sp>
      <p:sp>
        <p:nvSpPr>
          <p:cNvPr id="7" name="Rectangle 6">
            <a:extLst>
              <a:ext uri="{FF2B5EF4-FFF2-40B4-BE49-F238E27FC236}">
                <a16:creationId xmlns:a16="http://schemas.microsoft.com/office/drawing/2014/main" id="{BE9E0127-A03E-675C-EAC2-C83296657E51}"/>
              </a:ext>
            </a:extLst>
          </p:cNvPr>
          <p:cNvSpPr/>
          <p:nvPr/>
        </p:nvSpPr>
        <p:spPr>
          <a:xfrm>
            <a:off x="3957887" y="3096213"/>
            <a:ext cx="2104103" cy="2094271"/>
          </a:xfrm>
          <a:prstGeom prst="rect">
            <a:avLst/>
          </a:prstGeom>
          <a:solidFill>
            <a:srgbClr val="6FBA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Increasing Research Knowledge and Skills Across the Region</a:t>
            </a:r>
          </a:p>
        </p:txBody>
      </p:sp>
      <p:sp>
        <p:nvSpPr>
          <p:cNvPr id="8" name="Rectangle 7">
            <a:extLst>
              <a:ext uri="{FF2B5EF4-FFF2-40B4-BE49-F238E27FC236}">
                <a16:creationId xmlns:a16="http://schemas.microsoft.com/office/drawing/2014/main" id="{DBFB14DD-7104-9CDE-A1E9-B4C240AE8AFE}"/>
              </a:ext>
            </a:extLst>
          </p:cNvPr>
          <p:cNvSpPr/>
          <p:nvPr/>
        </p:nvSpPr>
        <p:spPr>
          <a:xfrm>
            <a:off x="6184895" y="3096213"/>
            <a:ext cx="2104103" cy="2094271"/>
          </a:xfrm>
          <a:prstGeom prst="rect">
            <a:avLst/>
          </a:prstGeom>
          <a:solidFill>
            <a:srgbClr val="79B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Putting our Research into Practice</a:t>
            </a:r>
          </a:p>
        </p:txBody>
      </p:sp>
      <p:sp>
        <p:nvSpPr>
          <p:cNvPr id="12" name="Rectangle 11">
            <a:extLst>
              <a:ext uri="{FF2B5EF4-FFF2-40B4-BE49-F238E27FC236}">
                <a16:creationId xmlns:a16="http://schemas.microsoft.com/office/drawing/2014/main" id="{9BA00C62-9693-E688-361E-4841EB7F301E}"/>
              </a:ext>
            </a:extLst>
          </p:cNvPr>
          <p:cNvSpPr/>
          <p:nvPr/>
        </p:nvSpPr>
        <p:spPr>
          <a:xfrm>
            <a:off x="737419" y="550605"/>
            <a:ext cx="100781" cy="462116"/>
          </a:xfrm>
          <a:prstGeom prst="rect">
            <a:avLst/>
          </a:prstGeom>
          <a:solidFill>
            <a:srgbClr val="EA5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EA5D4E"/>
              </a:solidFill>
            </a:endParaRPr>
          </a:p>
        </p:txBody>
      </p:sp>
    </p:spTree>
    <p:extLst>
      <p:ext uri="{BB962C8B-B14F-4D97-AF65-F5344CB8AC3E}">
        <p14:creationId xmlns:p14="http://schemas.microsoft.com/office/powerpoint/2010/main" val="233351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DAA611-D78A-D337-4302-6C2C42ADE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102A26-DBF9-DD49-0CC0-D41A38AF90A0}"/>
              </a:ext>
            </a:extLst>
          </p:cNvPr>
          <p:cNvSpPr>
            <a:spLocks noGrp="1"/>
          </p:cNvSpPr>
          <p:nvPr>
            <p:ph type="title"/>
          </p:nvPr>
        </p:nvSpPr>
        <p:spPr/>
        <p:txBody>
          <a:bodyPr>
            <a:normAutofit/>
          </a:bodyPr>
          <a:lstStyle/>
          <a:p>
            <a:r>
              <a:rPr lang="en-GB" sz="2800" b="1" dirty="0">
                <a:latin typeface="Lato" panose="020F0502020204030203" pitchFamily="34" charset="0"/>
                <a:ea typeface="Lato" panose="020F0502020204030203" pitchFamily="34" charset="0"/>
                <a:cs typeface="Lato" panose="020F0502020204030203" pitchFamily="34" charset="0"/>
              </a:rPr>
              <a:t>Applied health and care research</a:t>
            </a:r>
          </a:p>
        </p:txBody>
      </p:sp>
      <p:pic>
        <p:nvPicPr>
          <p:cNvPr id="6" name="Picture 5">
            <a:extLst>
              <a:ext uri="{FF2B5EF4-FFF2-40B4-BE49-F238E27FC236}">
                <a16:creationId xmlns:a16="http://schemas.microsoft.com/office/drawing/2014/main" id="{CB8E8409-381F-F2E2-6014-7E53DB6F17C0}"/>
              </a:ext>
            </a:extLst>
          </p:cNvPr>
          <p:cNvPicPr>
            <a:picLocks noChangeAspect="1"/>
          </p:cNvPicPr>
          <p:nvPr/>
        </p:nvPicPr>
        <p:blipFill>
          <a:blip r:embed="rId2"/>
          <a:stretch>
            <a:fillRect/>
          </a:stretch>
        </p:blipFill>
        <p:spPr>
          <a:xfrm>
            <a:off x="8496561" y="2212529"/>
            <a:ext cx="3421939" cy="3245354"/>
          </a:xfrm>
          <a:prstGeom prst="rect">
            <a:avLst/>
          </a:prstGeom>
        </p:spPr>
      </p:pic>
      <p:sp>
        <p:nvSpPr>
          <p:cNvPr id="7" name="Content Placeholder 2">
            <a:extLst>
              <a:ext uri="{FF2B5EF4-FFF2-40B4-BE49-F238E27FC236}">
                <a16:creationId xmlns:a16="http://schemas.microsoft.com/office/drawing/2014/main" id="{D9152351-BE02-DE19-5EDB-132BF3BBC7BB}"/>
              </a:ext>
            </a:extLst>
          </p:cNvPr>
          <p:cNvSpPr>
            <a:spLocks noGrp="1"/>
          </p:cNvSpPr>
          <p:nvPr>
            <p:ph idx="1"/>
          </p:nvPr>
        </p:nvSpPr>
        <p:spPr>
          <a:xfrm>
            <a:off x="838200" y="1230595"/>
            <a:ext cx="10515600" cy="4560924"/>
          </a:xfrm>
        </p:spPr>
        <p:txBody>
          <a:bodyPr>
            <a:normAutofit fontScale="92500"/>
          </a:bodyPr>
          <a:lstStyle/>
          <a:p>
            <a:pPr marL="0" lvl="1" indent="0" defTabSz="914400">
              <a:lnSpc>
                <a:spcPct val="100000"/>
              </a:lnSpc>
              <a:spcBef>
                <a:spcPts val="600"/>
              </a:spcBef>
              <a:buClr>
                <a:srgbClr val="EA5D4E"/>
              </a:buClr>
              <a:buNone/>
              <a:defRPr/>
            </a:pPr>
            <a:r>
              <a:rPr lang="en-GB" sz="2200" b="1" dirty="0">
                <a:solidFill>
                  <a:srgbClr val="193E72"/>
                </a:solidFill>
                <a:effectLst/>
                <a:latin typeface="lato" panose="020F0502020204030203" pitchFamily="34" charset="0"/>
                <a:hlinkClick r:id="rId3">
                  <a:extLst>
                    <a:ext uri="{A12FA001-AC4F-418D-AE19-62706E023703}">
                      <ahyp:hlinkClr xmlns:ahyp="http://schemas.microsoft.com/office/drawing/2018/hyperlinkcolor" val="tx"/>
                    </a:ext>
                  </a:extLst>
                </a:hlinkClick>
              </a:rPr>
              <a:t>Across 6 Research themes</a:t>
            </a:r>
            <a:r>
              <a:rPr lang="en-GB" sz="2200" b="0" dirty="0">
                <a:solidFill>
                  <a:srgbClr val="193E72"/>
                </a:solidFill>
                <a:effectLst/>
                <a:latin typeface="lato" panose="020F0502020204030203" pitchFamily="34" charset="0"/>
              </a:rPr>
              <a:t>, bringing together health and care professionals, researchers and communities to </a:t>
            </a:r>
            <a:r>
              <a:rPr lang="en-GB" sz="2200" dirty="0">
                <a:solidFill>
                  <a:srgbClr val="193E72"/>
                </a:solidFill>
                <a:latin typeface="lato" panose="020F0502020204030203" pitchFamily="34" charset="0"/>
              </a:rPr>
              <a:t>find practical solutions to</a:t>
            </a:r>
            <a:r>
              <a:rPr lang="en-GB" sz="2200" b="0" dirty="0">
                <a:solidFill>
                  <a:srgbClr val="193E72"/>
                </a:solidFill>
                <a:effectLst/>
                <a:latin typeface="lato" panose="020F0502020204030203" pitchFamily="34" charset="0"/>
              </a:rPr>
              <a:t> local health and care problems.</a:t>
            </a:r>
          </a:p>
          <a:p>
            <a:pPr marL="0" lvl="1" indent="0" defTabSz="914400">
              <a:lnSpc>
                <a:spcPct val="100000"/>
              </a:lnSpc>
              <a:spcBef>
                <a:spcPts val="600"/>
              </a:spcBef>
              <a:buClr>
                <a:srgbClr val="EA5D4E"/>
              </a:buClr>
              <a:buNone/>
              <a:defRPr/>
            </a:pPr>
            <a:endParaRPr lang="en-GB" sz="200" b="0" dirty="0">
              <a:solidFill>
                <a:srgbClr val="193E72"/>
              </a:solidFill>
              <a:effectLst/>
              <a:latin typeface="lato" panose="020F0502020204030203" pitchFamily="34" charset="0"/>
            </a:endParaRPr>
          </a:p>
          <a:p>
            <a:pPr marL="800100" lvl="1" indent="-342900" defTabSz="914400">
              <a:lnSpc>
                <a:spcPct val="100000"/>
              </a:lnSpc>
              <a:spcBef>
                <a:spcPts val="600"/>
              </a:spcBef>
              <a:buClr>
                <a:srgbClr val="EA5D4E"/>
              </a:buClr>
              <a:buFont typeface="Wingdings" panose="05000000000000000000" pitchFamily="2" charset="2"/>
              <a:buChar char="§"/>
              <a:defRPr/>
            </a:pPr>
            <a:r>
              <a:rPr kumimoji="0" lang="en-GB" sz="22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Inclusive Involvement in Research</a:t>
            </a:r>
            <a:br>
              <a:rPr kumimoji="0" lang="en-GB" sz="22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br>
            <a:r>
              <a:rPr lang="en-GB" sz="1700" i="1" dirty="0">
                <a:solidFill>
                  <a:srgbClr val="193E72"/>
                </a:solidFill>
                <a:latin typeface="Lato" panose="020F0502020204030203" pitchFamily="34" charset="0"/>
                <a:ea typeface="Lato" panose="020F0502020204030203" pitchFamily="34" charset="0"/>
                <a:cs typeface="Lato" panose="020F0502020204030203" pitchFamily="34" charset="0"/>
              </a:rPr>
              <a:t>L</a:t>
            </a:r>
            <a:r>
              <a:rPr kumimoji="0" lang="en-GB" sz="1700" b="0" i="1"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ed by Elspeth Mathie (UH)</a:t>
            </a:r>
          </a:p>
          <a:p>
            <a:pPr marL="800100" lvl="1" indent="-342900" defTabSz="914400">
              <a:lnSpc>
                <a:spcPct val="100000"/>
              </a:lnSpc>
              <a:spcBef>
                <a:spcPts val="600"/>
              </a:spcBef>
              <a:buClr>
                <a:srgbClr val="EA5D4E"/>
              </a:buClr>
              <a:buFont typeface="Wingdings" panose="05000000000000000000" pitchFamily="2" charset="2"/>
              <a:buChar char="§"/>
              <a:defRPr/>
            </a:pPr>
            <a:r>
              <a:rPr kumimoji="0" lang="en-GB" sz="22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Prevention and Early Detection in Health and Social Care </a:t>
            </a:r>
            <a:br>
              <a:rPr kumimoji="0" lang="en-GB" sz="20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br>
            <a:r>
              <a:rPr lang="en-GB" sz="1700" i="1" dirty="0">
                <a:solidFill>
                  <a:srgbClr val="193E72"/>
                </a:solidFill>
                <a:latin typeface="Lato" panose="020F0502020204030203" pitchFamily="34" charset="0"/>
                <a:ea typeface="Lato" panose="020F0502020204030203" pitchFamily="34" charset="0"/>
                <a:cs typeface="Lato" panose="020F0502020204030203" pitchFamily="34" charset="0"/>
              </a:rPr>
              <a:t>L</a:t>
            </a:r>
            <a:r>
              <a:rPr kumimoji="0" lang="en-GB" sz="1700" b="0" i="1"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ed by Claire Thompson (UH)</a:t>
            </a:r>
          </a:p>
          <a:p>
            <a:pPr marL="800100" lvl="1" indent="-342900" defTabSz="914400">
              <a:lnSpc>
                <a:spcPct val="100000"/>
              </a:lnSpc>
              <a:spcBef>
                <a:spcPts val="600"/>
              </a:spcBef>
              <a:buClr>
                <a:srgbClr val="EA5D4E"/>
              </a:buClr>
              <a:buFont typeface="Wingdings" panose="05000000000000000000" pitchFamily="2" charset="2"/>
              <a:buChar char="§"/>
              <a:defRPr/>
            </a:pPr>
            <a:r>
              <a:rPr kumimoji="0" lang="en-GB" sz="22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Measurement in Health and Social Care</a:t>
            </a:r>
            <a:br>
              <a:rPr kumimoji="0" lang="en-GB" sz="20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br>
            <a:r>
              <a:rPr lang="en-GB" sz="1700" i="1" dirty="0">
                <a:solidFill>
                  <a:srgbClr val="193E72"/>
                </a:solidFill>
                <a:latin typeface="Lato" panose="020F0502020204030203" pitchFamily="34" charset="0"/>
                <a:ea typeface="Lato" panose="020F0502020204030203" pitchFamily="34" charset="0"/>
                <a:cs typeface="Lato" panose="020F0502020204030203" pitchFamily="34" charset="0"/>
              </a:rPr>
              <a:t>L</a:t>
            </a:r>
            <a:r>
              <a:rPr kumimoji="0" lang="en-GB" sz="1700" b="0" i="1"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ed by Adam Wagner (UEA)</a:t>
            </a:r>
          </a:p>
          <a:p>
            <a:pPr marL="800100" lvl="1" indent="-342900" defTabSz="914400">
              <a:lnSpc>
                <a:spcPct val="100000"/>
              </a:lnSpc>
              <a:spcBef>
                <a:spcPts val="600"/>
              </a:spcBef>
              <a:buClr>
                <a:srgbClr val="EA5D4E"/>
              </a:buClr>
              <a:buFont typeface="Wingdings" panose="05000000000000000000" pitchFamily="2" charset="2"/>
              <a:buChar char="§"/>
              <a:defRPr/>
            </a:pPr>
            <a:r>
              <a:rPr kumimoji="0" lang="en-GB" sz="22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Mental Health over the Life Course </a:t>
            </a:r>
            <a:br>
              <a:rPr kumimoji="0" lang="en-GB" sz="20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br>
            <a:r>
              <a:rPr lang="en-GB" sz="1700" i="1" dirty="0">
                <a:solidFill>
                  <a:srgbClr val="193E72"/>
                </a:solidFill>
                <a:latin typeface="Lato" panose="020F0502020204030203" pitchFamily="34" charset="0"/>
                <a:ea typeface="Lato" panose="020F0502020204030203" pitchFamily="34" charset="0"/>
                <a:cs typeface="Lato" panose="020F0502020204030203" pitchFamily="34" charset="0"/>
              </a:rPr>
              <a:t>L</a:t>
            </a:r>
            <a:r>
              <a:rPr kumimoji="0" lang="en-GB" sz="1700" b="0" i="1"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ed by Kristy Sanderson (UEA)</a:t>
            </a:r>
          </a:p>
          <a:p>
            <a:pPr marL="800100" lvl="1" indent="-342900" defTabSz="914400">
              <a:lnSpc>
                <a:spcPct val="100000"/>
              </a:lnSpc>
              <a:spcBef>
                <a:spcPts val="600"/>
              </a:spcBef>
              <a:buClr>
                <a:srgbClr val="EA5D4E"/>
              </a:buClr>
              <a:buFont typeface="Wingdings" panose="05000000000000000000" pitchFamily="2" charset="2"/>
              <a:buChar char="§"/>
              <a:defRPr/>
            </a:pPr>
            <a:r>
              <a:rPr lang="en-GB" sz="2200" b="1" dirty="0">
                <a:solidFill>
                  <a:srgbClr val="193E72"/>
                </a:solidFill>
                <a:effectLst/>
                <a:latin typeface="Lato" panose="020F0502020204030203" pitchFamily="34" charset="0"/>
                <a:ea typeface="Times New Roman" panose="02020603050405020304" pitchFamily="18" charset="0"/>
                <a:cs typeface="Calibri" panose="020F0502020204030204" pitchFamily="34" charset="0"/>
              </a:rPr>
              <a:t>Support for Ageing and Living with Long-term Conditions</a:t>
            </a:r>
            <a:br>
              <a:rPr lang="en-GB" sz="2000" b="1" dirty="0">
                <a:solidFill>
                  <a:srgbClr val="193E72"/>
                </a:solidFill>
                <a:latin typeface="Lato" panose="020F0502020204030203" pitchFamily="34" charset="0"/>
                <a:ea typeface="Lato" panose="020F0502020204030203" pitchFamily="34" charset="0"/>
                <a:cs typeface="Lato" panose="020F0502020204030203" pitchFamily="34" charset="0"/>
              </a:rPr>
            </a:br>
            <a:r>
              <a:rPr lang="en-GB" sz="1700" i="1" dirty="0">
                <a:solidFill>
                  <a:srgbClr val="193E72"/>
                </a:solidFill>
                <a:latin typeface="Lato" panose="020F0502020204030203" pitchFamily="34" charset="0"/>
                <a:ea typeface="Lato" panose="020F0502020204030203" pitchFamily="34" charset="0"/>
                <a:cs typeface="Lato" panose="020F0502020204030203" pitchFamily="34" charset="0"/>
              </a:rPr>
              <a:t>L</a:t>
            </a:r>
            <a:r>
              <a:rPr kumimoji="0" lang="en-GB" sz="1700" b="0" i="1"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ed by Kathryn Almack (UH)</a:t>
            </a:r>
          </a:p>
          <a:p>
            <a:pPr marL="800100" lvl="1" indent="-342900" defTabSz="914400">
              <a:lnSpc>
                <a:spcPct val="100000"/>
              </a:lnSpc>
              <a:spcBef>
                <a:spcPts val="600"/>
              </a:spcBef>
              <a:buClr>
                <a:srgbClr val="EA5D4E"/>
              </a:buClr>
              <a:buFont typeface="Wingdings" panose="05000000000000000000" pitchFamily="2" charset="2"/>
              <a:buChar char="§"/>
              <a:defRPr/>
            </a:pPr>
            <a:r>
              <a:rPr kumimoji="0" lang="en-GB" sz="22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Palliative and End-of-Life Care </a:t>
            </a:r>
            <a:br>
              <a:rPr kumimoji="0" lang="en-GB" sz="20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br>
            <a:r>
              <a:rPr lang="en-GB" sz="1700" i="1" dirty="0">
                <a:solidFill>
                  <a:srgbClr val="193E72"/>
                </a:solidFill>
                <a:latin typeface="Lato" panose="020F0502020204030203" pitchFamily="34" charset="0"/>
                <a:ea typeface="Lato" panose="020F0502020204030203" pitchFamily="34" charset="0"/>
                <a:cs typeface="Lato" panose="020F0502020204030203" pitchFamily="34" charset="0"/>
              </a:rPr>
              <a:t>L</a:t>
            </a:r>
            <a:r>
              <a:rPr kumimoji="0" lang="en-GB" sz="1700" b="0" i="1"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ed by Morag Farquhar, UEA)</a:t>
            </a:r>
            <a:endParaRPr kumimoji="0" lang="en-GB" sz="1700" b="1" i="0" u="none" strike="noStrike" kern="1200" cap="none" spc="0" normalizeH="0" baseline="0" noProof="0" dirty="0">
              <a:ln>
                <a:noFill/>
              </a:ln>
              <a:solidFill>
                <a:srgbClr val="193E72"/>
              </a:solidFill>
              <a:effectLst/>
              <a:uLnTx/>
              <a:uFillTx/>
              <a:latin typeface="lato" panose="020F0502020204030203" pitchFamily="34" charset="0"/>
              <a:ea typeface="+mn-ea"/>
              <a:cs typeface="+mn-cs"/>
            </a:endParaRPr>
          </a:p>
          <a:p>
            <a:endParaRPr lang="en-GB" dirty="0"/>
          </a:p>
        </p:txBody>
      </p:sp>
      <p:sp>
        <p:nvSpPr>
          <p:cNvPr id="8" name="Rectangle 7">
            <a:extLst>
              <a:ext uri="{FF2B5EF4-FFF2-40B4-BE49-F238E27FC236}">
                <a16:creationId xmlns:a16="http://schemas.microsoft.com/office/drawing/2014/main" id="{55B249A6-EBCB-BFDA-1265-F7B99C1495E3}"/>
              </a:ext>
            </a:extLst>
          </p:cNvPr>
          <p:cNvSpPr/>
          <p:nvPr/>
        </p:nvSpPr>
        <p:spPr>
          <a:xfrm>
            <a:off x="737419" y="550605"/>
            <a:ext cx="100781" cy="462116"/>
          </a:xfrm>
          <a:prstGeom prst="rect">
            <a:avLst/>
          </a:prstGeom>
          <a:solidFill>
            <a:srgbClr val="EA5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EA5D4E"/>
              </a:solidFill>
            </a:endParaRPr>
          </a:p>
        </p:txBody>
      </p:sp>
    </p:spTree>
    <p:extLst>
      <p:ext uri="{BB962C8B-B14F-4D97-AF65-F5344CB8AC3E}">
        <p14:creationId xmlns:p14="http://schemas.microsoft.com/office/powerpoint/2010/main" val="23393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E611-7FAF-108B-868C-20DF9B22D886}"/>
              </a:ext>
            </a:extLst>
          </p:cNvPr>
          <p:cNvSpPr>
            <a:spLocks noGrp="1"/>
          </p:cNvSpPr>
          <p:nvPr>
            <p:ph type="title"/>
          </p:nvPr>
        </p:nvSpPr>
        <p:spPr>
          <a:xfrm>
            <a:off x="838199" y="365127"/>
            <a:ext cx="11241947" cy="865467"/>
          </a:xfrm>
        </p:spPr>
        <p:txBody>
          <a:bodyPr>
            <a:noAutofit/>
          </a:bodyPr>
          <a:lstStyle/>
          <a:p>
            <a:r>
              <a:rPr lang="en-GB" sz="2800" b="1" dirty="0">
                <a:latin typeface="Lato" panose="020F0502020204030203" pitchFamily="34" charset="0"/>
                <a:ea typeface="Lato" panose="020F0502020204030203" pitchFamily="34" charset="0"/>
                <a:cs typeface="Lato" panose="020F0502020204030203" pitchFamily="34" charset="0"/>
              </a:rPr>
              <a:t>Engaging and involving the public and communities in our research</a:t>
            </a:r>
          </a:p>
        </p:txBody>
      </p:sp>
      <p:sp>
        <p:nvSpPr>
          <p:cNvPr id="3" name="Content Placeholder 2">
            <a:extLst>
              <a:ext uri="{FF2B5EF4-FFF2-40B4-BE49-F238E27FC236}">
                <a16:creationId xmlns:a16="http://schemas.microsoft.com/office/drawing/2014/main" id="{538540FB-EFE7-AE38-FEB7-474222082F41}"/>
              </a:ext>
            </a:extLst>
          </p:cNvPr>
          <p:cNvSpPr>
            <a:spLocks noGrp="1"/>
          </p:cNvSpPr>
          <p:nvPr>
            <p:ph idx="1"/>
          </p:nvPr>
        </p:nvSpPr>
        <p:spPr/>
        <p:txBody>
          <a:bodyPr>
            <a:normAutofit/>
          </a:bodyPr>
          <a:lstStyle/>
          <a:p>
            <a:pPr>
              <a:buClr>
                <a:srgbClr val="EA5D4E"/>
              </a:buClr>
              <a:buFont typeface="Wingdings" panose="05000000000000000000" pitchFamily="2" charset="2"/>
              <a:buChar char="§"/>
            </a:pPr>
            <a:r>
              <a:rPr lang="en-GB" sz="2200" b="1" dirty="0">
                <a:latin typeface="Lato" panose="020F0502020204030203" pitchFamily="34" charset="0"/>
                <a:ea typeface="Lato" panose="020F0502020204030203" pitchFamily="34" charset="0"/>
                <a:cs typeface="Lato" panose="020F0502020204030203" pitchFamily="34" charset="0"/>
              </a:rPr>
              <a:t>Research projects</a:t>
            </a:r>
            <a:br>
              <a:rPr lang="en-GB" sz="2000" b="1" dirty="0">
                <a:latin typeface="Lato" panose="020F0502020204030203" pitchFamily="34" charset="0"/>
                <a:ea typeface="Lato" panose="020F0502020204030203" pitchFamily="34" charset="0"/>
                <a:cs typeface="Lato" panose="020F0502020204030203" pitchFamily="34" charset="0"/>
              </a:rPr>
            </a:br>
            <a:r>
              <a:rPr lang="en-GB" sz="1600" i="1" dirty="0">
                <a:solidFill>
                  <a:srgbClr val="193E72"/>
                </a:solidFill>
                <a:latin typeface="Lato" panose="020F0502020204030203" pitchFamily="34" charset="0"/>
                <a:ea typeface="Lato" panose="020F0502020204030203" pitchFamily="34" charset="0"/>
                <a:cs typeface="Lato" panose="020F0502020204030203" pitchFamily="34" charset="0"/>
              </a:rPr>
              <a:t>Public contributors in advisory groups, panels, co-production and partnerships</a:t>
            </a:r>
          </a:p>
          <a:p>
            <a:pPr>
              <a:buClr>
                <a:srgbClr val="EA5D4E"/>
              </a:buClr>
              <a:buFont typeface="Wingdings" panose="05000000000000000000" pitchFamily="2" charset="2"/>
              <a:buChar char="§"/>
            </a:pPr>
            <a:r>
              <a:rPr lang="en-GB" sz="2200" b="1" dirty="0">
                <a:latin typeface="Lato" panose="020F0502020204030203" pitchFamily="34" charset="0"/>
                <a:ea typeface="Lato" panose="020F0502020204030203" pitchFamily="34" charset="0"/>
                <a:cs typeface="Lato" panose="020F0502020204030203" pitchFamily="34" charset="0"/>
              </a:rPr>
              <a:t>Governance structures</a:t>
            </a:r>
            <a:br>
              <a:rPr lang="en-GB" sz="2000" b="1" dirty="0">
                <a:latin typeface="Lato" panose="020F0502020204030203" pitchFamily="34" charset="0"/>
                <a:ea typeface="Lato" panose="020F0502020204030203" pitchFamily="34" charset="0"/>
                <a:cs typeface="Lato" panose="020F0502020204030203" pitchFamily="34" charset="0"/>
              </a:rPr>
            </a:br>
            <a:r>
              <a:rPr lang="en-GB" sz="1600" i="1" dirty="0">
                <a:solidFill>
                  <a:srgbClr val="193E72"/>
                </a:solidFill>
                <a:latin typeface="Lato" panose="020F0502020204030203" pitchFamily="34" charset="0"/>
                <a:ea typeface="Lato" panose="020F0502020204030203" pitchFamily="34" charset="0"/>
                <a:cs typeface="Lato" panose="020F0502020204030203" pitchFamily="34" charset="0"/>
              </a:rPr>
              <a:t>Public contributors on ARC Board, Expert Advisory Group, Academic Career Development, Public, Community Involvement Engagement and Participation</a:t>
            </a:r>
            <a:r>
              <a:rPr lang="en-GB" sz="1600" i="1" dirty="0">
                <a:latin typeface="Lato" panose="020F0502020204030203" pitchFamily="34" charset="0"/>
                <a:ea typeface="Lato" panose="020F0502020204030203" pitchFamily="34" charset="0"/>
                <a:cs typeface="Lato" panose="020F0502020204030203" pitchFamily="34" charset="0"/>
              </a:rPr>
              <a:t> (P</a:t>
            </a:r>
            <a:r>
              <a:rPr lang="en-GB" sz="1600" i="1" dirty="0">
                <a:solidFill>
                  <a:srgbClr val="193E72"/>
                </a:solidFill>
                <a:latin typeface="Lato" panose="020F0502020204030203" pitchFamily="34" charset="0"/>
                <a:ea typeface="Lato" panose="020F0502020204030203" pitchFamily="34" charset="0"/>
                <a:cs typeface="Lato" panose="020F0502020204030203" pitchFamily="34" charset="0"/>
              </a:rPr>
              <a:t>CIEP) Coordinating Group, Public Involvement Hub</a:t>
            </a:r>
          </a:p>
          <a:p>
            <a:pPr>
              <a:buClr>
                <a:srgbClr val="EA5D4E"/>
              </a:buClr>
              <a:buFont typeface="Wingdings" panose="05000000000000000000" pitchFamily="2" charset="2"/>
              <a:buChar char="§"/>
            </a:pPr>
            <a:r>
              <a:rPr lang="en-GB" sz="2200" b="1" dirty="0">
                <a:latin typeface="Lato" panose="020F0502020204030203" pitchFamily="34" charset="0"/>
                <a:ea typeface="Lato" panose="020F0502020204030203" pitchFamily="34" charset="0"/>
                <a:cs typeface="Lato" panose="020F0502020204030203" pitchFamily="34" charset="0"/>
              </a:rPr>
              <a:t>Regional and national partnerships</a:t>
            </a:r>
            <a:br>
              <a:rPr lang="en-GB" sz="2000" b="1" dirty="0">
                <a:latin typeface="Lato" panose="020F0502020204030203" pitchFamily="34" charset="0"/>
                <a:ea typeface="Lato" panose="020F0502020204030203" pitchFamily="34" charset="0"/>
                <a:cs typeface="Lato" panose="020F0502020204030203" pitchFamily="34" charset="0"/>
              </a:rPr>
            </a:br>
            <a:r>
              <a:rPr lang="en-GB" sz="1600" i="1" dirty="0">
                <a:solidFill>
                  <a:srgbClr val="193E72"/>
                </a:solidFill>
                <a:latin typeface="Lato" panose="020F0502020204030203" pitchFamily="34" charset="0"/>
                <a:ea typeface="Lato" panose="020F0502020204030203" pitchFamily="34" charset="0"/>
                <a:cs typeface="Lato" panose="020F0502020204030203" pitchFamily="34" charset="0"/>
              </a:rPr>
              <a:t>National ARC meetings, NIHR Inclusion Steering Group (East of England), member of Shared Commitment to Public Involvement </a:t>
            </a:r>
          </a:p>
        </p:txBody>
      </p:sp>
      <p:pic>
        <p:nvPicPr>
          <p:cNvPr id="4" name="Picture 3" descr="A group of people standing together">
            <a:extLst>
              <a:ext uri="{FF2B5EF4-FFF2-40B4-BE49-F238E27FC236}">
                <a16:creationId xmlns:a16="http://schemas.microsoft.com/office/drawing/2014/main" id="{C61474DC-95CC-20E4-047C-7BA9E4D5FF8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70089" y="3778507"/>
            <a:ext cx="7727126" cy="2317482"/>
          </a:xfrm>
          <a:prstGeom prst="rect">
            <a:avLst/>
          </a:prstGeom>
        </p:spPr>
      </p:pic>
      <p:sp>
        <p:nvSpPr>
          <p:cNvPr id="6" name="Rectangle 5">
            <a:extLst>
              <a:ext uri="{FF2B5EF4-FFF2-40B4-BE49-F238E27FC236}">
                <a16:creationId xmlns:a16="http://schemas.microsoft.com/office/drawing/2014/main" id="{BD8003FD-2A60-C476-5025-B6823C1D59B6}"/>
              </a:ext>
            </a:extLst>
          </p:cNvPr>
          <p:cNvSpPr/>
          <p:nvPr/>
        </p:nvSpPr>
        <p:spPr>
          <a:xfrm>
            <a:off x="737419" y="550605"/>
            <a:ext cx="100781" cy="462116"/>
          </a:xfrm>
          <a:prstGeom prst="rect">
            <a:avLst/>
          </a:prstGeom>
          <a:solidFill>
            <a:srgbClr val="EA5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EA5D4E"/>
              </a:solidFill>
            </a:endParaRPr>
          </a:p>
        </p:txBody>
      </p:sp>
    </p:spTree>
    <p:extLst>
      <p:ext uri="{BB962C8B-B14F-4D97-AF65-F5344CB8AC3E}">
        <p14:creationId xmlns:p14="http://schemas.microsoft.com/office/powerpoint/2010/main" val="368687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E611-7FAF-108B-868C-20DF9B22D886}"/>
              </a:ext>
            </a:extLst>
          </p:cNvPr>
          <p:cNvSpPr>
            <a:spLocks noGrp="1"/>
          </p:cNvSpPr>
          <p:nvPr>
            <p:ph type="title"/>
          </p:nvPr>
        </p:nvSpPr>
        <p:spPr/>
        <p:txBody>
          <a:bodyPr>
            <a:normAutofit/>
          </a:bodyPr>
          <a:lstStyle/>
          <a:p>
            <a:r>
              <a:rPr lang="en-GB" sz="2800" b="1" dirty="0">
                <a:latin typeface="Lato" panose="020F0502020204030203" pitchFamily="34" charset="0"/>
                <a:ea typeface="Lato" panose="020F0502020204030203" pitchFamily="34" charset="0"/>
                <a:cs typeface="Lato" panose="020F0502020204030203" pitchFamily="34" charset="0"/>
              </a:rPr>
              <a:t>Increasing research knowledge and skills across the region</a:t>
            </a:r>
          </a:p>
        </p:txBody>
      </p:sp>
      <p:sp>
        <p:nvSpPr>
          <p:cNvPr id="3" name="Content Placeholder 2">
            <a:extLst>
              <a:ext uri="{FF2B5EF4-FFF2-40B4-BE49-F238E27FC236}">
                <a16:creationId xmlns:a16="http://schemas.microsoft.com/office/drawing/2014/main" id="{538540FB-EFE7-AE38-FEB7-474222082F41}"/>
              </a:ext>
            </a:extLst>
          </p:cNvPr>
          <p:cNvSpPr>
            <a:spLocks noGrp="1"/>
          </p:cNvSpPr>
          <p:nvPr>
            <p:ph idx="1"/>
          </p:nvPr>
        </p:nvSpPr>
        <p:spPr/>
        <p:txBody>
          <a:bodyPr>
            <a:normAutofit lnSpcReduction="10000"/>
          </a:bodyPr>
          <a:lstStyle/>
          <a:p>
            <a:pPr>
              <a:buClr>
                <a:srgbClr val="EA5D4E"/>
              </a:buClr>
              <a:buFont typeface="Wingdings" panose="05000000000000000000" pitchFamily="2" charset="2"/>
              <a:buChar char="§"/>
            </a:pPr>
            <a:r>
              <a:rPr lang="en-GB" sz="2000" b="1" dirty="0">
                <a:latin typeface="lato" panose="020F0502020204030203" pitchFamily="34" charset="0"/>
                <a:hlinkClick r:id="rId2">
                  <a:extLst>
                    <a:ext uri="{A12FA001-AC4F-418D-AE19-62706E023703}">
                      <ahyp:hlinkClr xmlns:ahyp="http://schemas.microsoft.com/office/drawing/2018/hyperlinkcolor" val="tx"/>
                    </a:ext>
                  </a:extLst>
                </a:hlinkClick>
              </a:rPr>
              <a:t>Fellowship programme </a:t>
            </a:r>
            <a:br>
              <a:rPr lang="en-GB" sz="2000" b="1" dirty="0">
                <a:latin typeface="lato" panose="020F0502020204030203" pitchFamily="34" charset="0"/>
              </a:rPr>
            </a:br>
            <a:r>
              <a:rPr lang="en-GB" sz="1600" i="1" dirty="0">
                <a:latin typeface="lato" panose="020F0502020204030203" pitchFamily="34" charset="0"/>
              </a:rPr>
              <a:t>Focuses on local applied research, evaluation and implementation projects, building local capacity for evidence-informed practice</a:t>
            </a:r>
          </a:p>
          <a:p>
            <a:pPr>
              <a:buClr>
                <a:srgbClr val="EA5D4E"/>
              </a:buClr>
              <a:buFont typeface="Wingdings" panose="05000000000000000000" pitchFamily="2" charset="2"/>
              <a:buChar char="§"/>
            </a:pPr>
            <a:r>
              <a:rPr lang="en-GB" sz="2000" b="1" dirty="0">
                <a:latin typeface="lato" panose="020F0502020204030203" pitchFamily="34" charset="0"/>
                <a:hlinkClick r:id="rId3">
                  <a:extLst>
                    <a:ext uri="{A12FA001-AC4F-418D-AE19-62706E023703}">
                      <ahyp:hlinkClr xmlns:ahyp="http://schemas.microsoft.com/office/drawing/2018/hyperlinkcolor" val="tx"/>
                    </a:ext>
                  </a:extLst>
                </a:hlinkClick>
              </a:rPr>
              <a:t>Early</a:t>
            </a:r>
            <a:r>
              <a:rPr lang="en-GB" sz="2000" b="1" dirty="0">
                <a:solidFill>
                  <a:srgbClr val="5F5F5F"/>
                </a:solidFill>
                <a:latin typeface="lato" panose="020F0502020204030203" pitchFamily="34" charset="0"/>
                <a:hlinkClick r:id="rId3"/>
              </a:rPr>
              <a:t> </a:t>
            </a:r>
            <a:r>
              <a:rPr lang="en-GB" sz="2000" b="1" dirty="0">
                <a:latin typeface="lato" panose="020F0502020204030203" pitchFamily="34" charset="0"/>
                <a:hlinkClick r:id="rId3">
                  <a:extLst>
                    <a:ext uri="{A12FA001-AC4F-418D-AE19-62706E023703}">
                      <ahyp:hlinkClr xmlns:ahyp="http://schemas.microsoft.com/office/drawing/2018/hyperlinkcolor" val="tx"/>
                    </a:ext>
                  </a:extLst>
                </a:hlinkClick>
              </a:rPr>
              <a:t>Career</a:t>
            </a:r>
            <a:r>
              <a:rPr lang="en-GB" sz="2000" b="1" dirty="0">
                <a:solidFill>
                  <a:srgbClr val="5F5F5F"/>
                </a:solidFill>
                <a:latin typeface="lato" panose="020F0502020204030203" pitchFamily="34" charset="0"/>
                <a:hlinkClick r:id="rId3"/>
              </a:rPr>
              <a:t> </a:t>
            </a:r>
            <a:r>
              <a:rPr lang="en-GB" sz="2000" b="1" dirty="0">
                <a:latin typeface="lato" panose="020F0502020204030203" pitchFamily="34" charset="0"/>
                <a:hlinkClick r:id="rId3">
                  <a:extLst>
                    <a:ext uri="{A12FA001-AC4F-418D-AE19-62706E023703}">
                      <ahyp:hlinkClr xmlns:ahyp="http://schemas.microsoft.com/office/drawing/2018/hyperlinkcolor" val="tx"/>
                    </a:ext>
                  </a:extLst>
                </a:hlinkClick>
              </a:rPr>
              <a:t>Researchers</a:t>
            </a:r>
            <a:br>
              <a:rPr lang="en-GB" sz="2000" b="1" dirty="0">
                <a:latin typeface="lato" panose="020F0502020204030203" pitchFamily="34" charset="0"/>
              </a:rPr>
            </a:br>
            <a:r>
              <a:rPr lang="en-GB" sz="1600" i="1" dirty="0">
                <a:latin typeface="lato" panose="020F0502020204030203" pitchFamily="34" charset="0"/>
              </a:rPr>
              <a:t>Workshops and support for development of early career researchers</a:t>
            </a:r>
            <a:endParaRPr lang="en-GB" sz="2000" i="1" dirty="0">
              <a:latin typeface="lato" panose="020F0502020204030203" pitchFamily="34" charset="0"/>
            </a:endParaRPr>
          </a:p>
          <a:p>
            <a:pPr>
              <a:buClr>
                <a:srgbClr val="EA5D4E"/>
              </a:buClr>
              <a:buFont typeface="Wingdings" panose="05000000000000000000" pitchFamily="2" charset="2"/>
              <a:buChar char="§"/>
            </a:pPr>
            <a:r>
              <a:rPr lang="en-GB" sz="2000" b="1" dirty="0">
                <a:latin typeface="lato" panose="020F0502020204030203" pitchFamily="34" charset="0"/>
                <a:hlinkClick r:id="rId4">
                  <a:extLst>
                    <a:ext uri="{A12FA001-AC4F-418D-AE19-62706E023703}">
                      <ahyp:hlinkClr xmlns:ahyp="http://schemas.microsoft.com/office/drawing/2018/hyperlinkcolor" val="tx"/>
                    </a:ext>
                  </a:extLst>
                </a:hlinkClick>
              </a:rPr>
              <a:t>ARC</a:t>
            </a:r>
            <a:r>
              <a:rPr lang="en-GB" sz="2000" b="1" dirty="0">
                <a:solidFill>
                  <a:srgbClr val="5F5F5F"/>
                </a:solidFill>
                <a:latin typeface="lato" panose="020F0502020204030203" pitchFamily="34" charset="0"/>
                <a:hlinkClick r:id="rId4"/>
              </a:rPr>
              <a:t> </a:t>
            </a:r>
            <a:r>
              <a:rPr lang="en-GB" sz="2000" b="1" dirty="0">
                <a:latin typeface="lato" panose="020F0502020204030203" pitchFamily="34" charset="0"/>
                <a:hlinkClick r:id="rId4">
                  <a:extLst>
                    <a:ext uri="{A12FA001-AC4F-418D-AE19-62706E023703}">
                      <ahyp:hlinkClr xmlns:ahyp="http://schemas.microsoft.com/office/drawing/2018/hyperlinkcolor" val="tx"/>
                    </a:ext>
                  </a:extLst>
                </a:hlinkClick>
              </a:rPr>
              <a:t>PhDs</a:t>
            </a:r>
            <a:br>
              <a:rPr lang="en-GB" sz="2000" dirty="0">
                <a:latin typeface="lato" panose="020F0502020204030203" pitchFamily="34" charset="0"/>
                <a:hlinkClick r:id="rId4">
                  <a:extLst>
                    <a:ext uri="{A12FA001-AC4F-418D-AE19-62706E023703}">
                      <ahyp:hlinkClr xmlns:ahyp="http://schemas.microsoft.com/office/drawing/2018/hyperlinkcolor" val="tx"/>
                    </a:ext>
                  </a:extLst>
                </a:hlinkClick>
              </a:rPr>
            </a:br>
            <a:r>
              <a:rPr lang="en-GB" sz="1600" i="1" dirty="0">
                <a:latin typeface="lato" panose="020F0502020204030203" pitchFamily="34" charset="0"/>
              </a:rPr>
              <a:t>Funded PhD students within ARC themes</a:t>
            </a:r>
          </a:p>
          <a:p>
            <a:pPr>
              <a:buClr>
                <a:srgbClr val="EA5D4E"/>
              </a:buClr>
              <a:buFont typeface="Wingdings" panose="05000000000000000000" pitchFamily="2" charset="2"/>
              <a:buChar char="§"/>
            </a:pPr>
            <a:r>
              <a:rPr lang="en-GB" sz="2000" b="1" dirty="0">
                <a:latin typeface="lato" panose="020F0502020204030203" pitchFamily="34" charset="0"/>
                <a:hlinkClick r:id="rId5">
                  <a:extLst>
                    <a:ext uri="{A12FA001-AC4F-418D-AE19-62706E023703}">
                      <ahyp:hlinkClr xmlns:ahyp="http://schemas.microsoft.com/office/drawing/2018/hyperlinkcolor" val="tx"/>
                    </a:ext>
                  </a:extLst>
                </a:hlinkClick>
              </a:rPr>
              <a:t>Dementia</a:t>
            </a:r>
            <a:r>
              <a:rPr lang="en-GB" sz="2000" b="1" dirty="0">
                <a:solidFill>
                  <a:srgbClr val="5F5F5F"/>
                </a:solidFill>
                <a:latin typeface="lato" panose="020F0502020204030203" pitchFamily="34" charset="0"/>
                <a:hlinkClick r:id="rId5">
                  <a:extLst>
                    <a:ext uri="{A12FA001-AC4F-418D-AE19-62706E023703}">
                      <ahyp:hlinkClr xmlns:ahyp="http://schemas.microsoft.com/office/drawing/2018/hyperlinkcolor" val="tx"/>
                    </a:ext>
                  </a:extLst>
                </a:hlinkClick>
              </a:rPr>
              <a:t> </a:t>
            </a:r>
            <a:r>
              <a:rPr lang="en-GB" sz="2000" b="1" dirty="0">
                <a:latin typeface="lato" panose="020F0502020204030203" pitchFamily="34" charset="0"/>
                <a:hlinkClick r:id="rId5">
                  <a:extLst>
                    <a:ext uri="{A12FA001-AC4F-418D-AE19-62706E023703}">
                      <ahyp:hlinkClr xmlns:ahyp="http://schemas.microsoft.com/office/drawing/2018/hyperlinkcolor" val="tx"/>
                    </a:ext>
                  </a:extLst>
                </a:hlinkClick>
              </a:rPr>
              <a:t>Postdoctoral researchers</a:t>
            </a:r>
            <a:br>
              <a:rPr lang="en-GB" sz="2000" dirty="0">
                <a:latin typeface="lato" panose="020F0502020204030203" pitchFamily="34" charset="0"/>
              </a:rPr>
            </a:br>
            <a:r>
              <a:rPr lang="en-GB" sz="1600" i="1" dirty="0">
                <a:latin typeface="lato" panose="020F0502020204030203" pitchFamily="34" charset="0"/>
              </a:rPr>
              <a:t>Supporting career development awards for early career researchers in dementia, and building strength in dementia-related applied health and care research</a:t>
            </a:r>
          </a:p>
          <a:p>
            <a:pPr>
              <a:buClr>
                <a:srgbClr val="EA5D4E"/>
              </a:buClr>
              <a:buFont typeface="Wingdings" panose="05000000000000000000" pitchFamily="2" charset="2"/>
              <a:buChar char="§"/>
            </a:pPr>
            <a:r>
              <a:rPr lang="en-GB" sz="2000" b="1" dirty="0">
                <a:latin typeface="lato" panose="020F0502020204030203" pitchFamily="34" charset="0"/>
              </a:rPr>
              <a:t>Social Care Research Capacity</a:t>
            </a:r>
            <a:br>
              <a:rPr lang="en-GB" sz="2000" dirty="0">
                <a:latin typeface="lato" panose="020F0502020204030203" pitchFamily="34" charset="0"/>
              </a:rPr>
            </a:br>
            <a:r>
              <a:rPr lang="en-GB" sz="2000" dirty="0">
                <a:latin typeface="lato" panose="020F0502020204030203" pitchFamily="34" charset="0"/>
              </a:rPr>
              <a:t>s</a:t>
            </a:r>
            <a:r>
              <a:rPr lang="en-GB" sz="1600" i="1" dirty="0">
                <a:latin typeface="lato" panose="020F0502020204030203" pitchFamily="34" charset="0"/>
              </a:rPr>
              <a:t>trengthening research capacity in adult and children’s social care</a:t>
            </a:r>
          </a:p>
          <a:p>
            <a:pPr>
              <a:buClr>
                <a:srgbClr val="EA5D4E"/>
              </a:buClr>
              <a:buFont typeface="Wingdings" panose="05000000000000000000" pitchFamily="2" charset="2"/>
              <a:buChar char="§"/>
            </a:pPr>
            <a:r>
              <a:rPr lang="en-GB" sz="2000" b="1" dirty="0">
                <a:latin typeface="lato" panose="020F0502020204030203" pitchFamily="34" charset="0"/>
              </a:rPr>
              <a:t>Knowledge Mobilisation </a:t>
            </a:r>
            <a:br>
              <a:rPr lang="en-GB" sz="3200" dirty="0">
                <a:latin typeface="lato" panose="020F0502020204030203" pitchFamily="34" charset="0"/>
              </a:rPr>
            </a:br>
            <a:r>
              <a:rPr lang="en-GB" sz="1600" i="1" dirty="0">
                <a:latin typeface="lato" panose="020F0502020204030203" pitchFamily="34" charset="0"/>
              </a:rPr>
              <a:t>Building knowledge mobilisation capacity and capability within the health and social care system to get effective treatments and models of care into practice</a:t>
            </a:r>
          </a:p>
        </p:txBody>
      </p:sp>
      <p:sp>
        <p:nvSpPr>
          <p:cNvPr id="4" name="Rectangle 3">
            <a:extLst>
              <a:ext uri="{FF2B5EF4-FFF2-40B4-BE49-F238E27FC236}">
                <a16:creationId xmlns:a16="http://schemas.microsoft.com/office/drawing/2014/main" id="{D3B0C7AB-3010-8045-992F-489A9E33B704}"/>
              </a:ext>
            </a:extLst>
          </p:cNvPr>
          <p:cNvSpPr/>
          <p:nvPr/>
        </p:nvSpPr>
        <p:spPr>
          <a:xfrm>
            <a:off x="737419" y="550605"/>
            <a:ext cx="100781" cy="462116"/>
          </a:xfrm>
          <a:prstGeom prst="rect">
            <a:avLst/>
          </a:prstGeom>
          <a:solidFill>
            <a:srgbClr val="EA5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EA5D4E"/>
              </a:solidFill>
            </a:endParaRPr>
          </a:p>
        </p:txBody>
      </p:sp>
    </p:spTree>
    <p:extLst>
      <p:ext uri="{BB962C8B-B14F-4D97-AF65-F5344CB8AC3E}">
        <p14:creationId xmlns:p14="http://schemas.microsoft.com/office/powerpoint/2010/main" val="111240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0311-5D29-D6CF-5851-F1DA7B82F3EE}"/>
              </a:ext>
            </a:extLst>
          </p:cNvPr>
          <p:cNvSpPr>
            <a:spLocks noGrp="1"/>
          </p:cNvSpPr>
          <p:nvPr>
            <p:ph type="title"/>
          </p:nvPr>
        </p:nvSpPr>
        <p:spPr/>
        <p:txBody>
          <a:bodyPr>
            <a:normAutofit/>
          </a:bodyPr>
          <a:lstStyle/>
          <a:p>
            <a:r>
              <a:rPr lang="en-GB" sz="2800" b="1" dirty="0">
                <a:latin typeface="Lato" panose="020F0502020204030203" pitchFamily="34" charset="0"/>
                <a:ea typeface="Lato" panose="020F0502020204030203" pitchFamily="34" charset="0"/>
                <a:cs typeface="Lato" panose="020F0502020204030203" pitchFamily="34" charset="0"/>
              </a:rPr>
              <a:t>ARC East of England fellowship programme</a:t>
            </a:r>
          </a:p>
        </p:txBody>
      </p:sp>
      <p:sp>
        <p:nvSpPr>
          <p:cNvPr id="3" name="Content Placeholder 2">
            <a:extLst>
              <a:ext uri="{FF2B5EF4-FFF2-40B4-BE49-F238E27FC236}">
                <a16:creationId xmlns:a16="http://schemas.microsoft.com/office/drawing/2014/main" id="{49BE06BB-3585-3D8B-60C9-FA89E244B174}"/>
              </a:ext>
            </a:extLst>
          </p:cNvPr>
          <p:cNvSpPr>
            <a:spLocks noGrp="1"/>
          </p:cNvSpPr>
          <p:nvPr>
            <p:ph idx="1"/>
          </p:nvPr>
        </p:nvSpPr>
        <p:spPr>
          <a:xfrm>
            <a:off x="838200" y="1535065"/>
            <a:ext cx="6034548" cy="4256453"/>
          </a:xfrm>
        </p:spPr>
        <p:txBody>
          <a:bodyPr>
            <a:normAutofit lnSpcReduction="10000"/>
          </a:bodyPr>
          <a:lstStyle/>
          <a:p>
            <a:pPr marL="0" indent="0">
              <a:buClr>
                <a:srgbClr val="EA5D4E"/>
              </a:buClr>
              <a:buNone/>
            </a:pPr>
            <a:r>
              <a:rPr lang="en-GB" sz="2200" dirty="0">
                <a:latin typeface="Lato" panose="020F0502020204030203" pitchFamily="34" charset="0"/>
                <a:ea typeface="Lato" panose="020F0502020204030203" pitchFamily="34" charset="0"/>
                <a:cs typeface="Lato" panose="020F0502020204030203" pitchFamily="34" charset="0"/>
              </a:rPr>
              <a:t>The ARC Fellowship offers health and care professionals and voluntary sector staff across the East of England an opportunity to develop skills and an understanding of research and research implementation methodologies. </a:t>
            </a:r>
          </a:p>
          <a:p>
            <a:pPr>
              <a:lnSpc>
                <a:spcPct val="100000"/>
              </a:lnSpc>
              <a:spcBef>
                <a:spcPts val="600"/>
              </a:spcBef>
              <a:buClr>
                <a:srgbClr val="EA5D4E"/>
              </a:buClr>
              <a:buFont typeface="Wingdings" panose="05000000000000000000" pitchFamily="2" charset="2"/>
              <a:buChar char="§"/>
            </a:pPr>
            <a:r>
              <a:rPr lang="en-GB" sz="2200" dirty="0">
                <a:latin typeface="Lato" panose="020F0502020204030203" pitchFamily="34" charset="0"/>
                <a:ea typeface="Lato" panose="020F0502020204030203" pitchFamily="34" charset="0"/>
                <a:cs typeface="Lato" panose="020F0502020204030203" pitchFamily="34" charset="0"/>
              </a:rPr>
              <a:t>We recruit fellows from </a:t>
            </a:r>
            <a:r>
              <a:rPr lang="en-GB" sz="2200" b="1" dirty="0">
                <a:solidFill>
                  <a:srgbClr val="EA5C4E"/>
                </a:solidFill>
                <a:latin typeface="Lato" panose="020F0502020204030203" pitchFamily="34" charset="0"/>
                <a:ea typeface="Lato" panose="020F0502020204030203" pitchFamily="34" charset="0"/>
                <a:cs typeface="Lato" panose="020F0502020204030203" pitchFamily="34" charset="0"/>
              </a:rPr>
              <a:t>across the East of England </a:t>
            </a:r>
            <a:r>
              <a:rPr lang="en-GB" sz="2200" dirty="0">
                <a:latin typeface="Lato" panose="020F0502020204030203" pitchFamily="34" charset="0"/>
                <a:ea typeface="Lato" panose="020F0502020204030203" pitchFamily="34" charset="0"/>
                <a:cs typeface="Lato" panose="020F0502020204030203" pitchFamily="34" charset="0"/>
              </a:rPr>
              <a:t>from a wide range of clinical and non-clinical backgrounds in the health, care and voluntary sectors. </a:t>
            </a:r>
            <a:r>
              <a:rPr lang="en-GB" sz="2200" b="1" dirty="0">
                <a:solidFill>
                  <a:srgbClr val="EA5C4E"/>
                </a:solidFill>
                <a:latin typeface="Lato" panose="020F0502020204030203" pitchFamily="34" charset="0"/>
                <a:ea typeface="Lato" panose="020F0502020204030203" pitchFamily="34" charset="0"/>
                <a:cs typeface="Lato" panose="020F0502020204030203" pitchFamily="34" charset="0"/>
              </a:rPr>
              <a:t>No previous research experience is necessary.</a:t>
            </a:r>
          </a:p>
          <a:p>
            <a:pPr>
              <a:lnSpc>
                <a:spcPct val="100000"/>
              </a:lnSpc>
              <a:spcBef>
                <a:spcPts val="600"/>
              </a:spcBef>
              <a:buClr>
                <a:srgbClr val="EA5D4E"/>
              </a:buClr>
              <a:buFont typeface="Wingdings" panose="05000000000000000000" pitchFamily="2" charset="2"/>
              <a:buChar char="§"/>
            </a:pPr>
            <a:r>
              <a:rPr lang="en-GB" sz="2200" dirty="0">
                <a:latin typeface="Lato" panose="020F0502020204030203" pitchFamily="34" charset="0"/>
                <a:ea typeface="Lato" panose="020F0502020204030203" pitchFamily="34" charset="0"/>
                <a:cs typeface="Lato" panose="020F0502020204030203" pitchFamily="34" charset="0"/>
              </a:rPr>
              <a:t>Fellows undertake an applied research or impact project related to their role and organisation. </a:t>
            </a:r>
          </a:p>
          <a:p>
            <a:pPr marL="0" indent="0">
              <a:buNone/>
            </a:pPr>
            <a:endParaRPr lang="en-GB" sz="2000" dirty="0">
              <a:latin typeface="Lato" panose="020F0502020204030203" pitchFamily="34" charset="0"/>
              <a:ea typeface="Lato" panose="020F0502020204030203" pitchFamily="34" charset="0"/>
              <a:cs typeface="Lato" panose="020F0502020204030203" pitchFamily="34" charset="0"/>
            </a:endParaRPr>
          </a:p>
          <a:p>
            <a:endParaRPr lang="en-GB" dirty="0"/>
          </a:p>
        </p:txBody>
      </p:sp>
      <p:pic>
        <p:nvPicPr>
          <p:cNvPr id="7" name="Picture 6" descr="A blue and white rectangular box with text&#10;&#10;AI-generated content may be incorrect.">
            <a:extLst>
              <a:ext uri="{FF2B5EF4-FFF2-40B4-BE49-F238E27FC236}">
                <a16:creationId xmlns:a16="http://schemas.microsoft.com/office/drawing/2014/main" id="{AC108EA5-DE7D-0AE9-6EA0-911636C4A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531" y="1100368"/>
            <a:ext cx="4547385" cy="4765411"/>
          </a:xfrm>
          <a:prstGeom prst="rect">
            <a:avLst/>
          </a:prstGeom>
        </p:spPr>
      </p:pic>
      <p:sp>
        <p:nvSpPr>
          <p:cNvPr id="4" name="Rectangle 3">
            <a:extLst>
              <a:ext uri="{FF2B5EF4-FFF2-40B4-BE49-F238E27FC236}">
                <a16:creationId xmlns:a16="http://schemas.microsoft.com/office/drawing/2014/main" id="{3173EEAF-F1B3-E9F8-A272-03FFA6A7CEC3}"/>
              </a:ext>
            </a:extLst>
          </p:cNvPr>
          <p:cNvSpPr/>
          <p:nvPr/>
        </p:nvSpPr>
        <p:spPr>
          <a:xfrm>
            <a:off x="737419" y="550605"/>
            <a:ext cx="100781" cy="462116"/>
          </a:xfrm>
          <a:prstGeom prst="rect">
            <a:avLst/>
          </a:prstGeom>
          <a:solidFill>
            <a:srgbClr val="EA5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EA5D4E"/>
              </a:solidFill>
            </a:endParaRPr>
          </a:p>
        </p:txBody>
      </p:sp>
    </p:spTree>
    <p:extLst>
      <p:ext uri="{BB962C8B-B14F-4D97-AF65-F5344CB8AC3E}">
        <p14:creationId xmlns:p14="http://schemas.microsoft.com/office/powerpoint/2010/main" val="3177395738"/>
      </p:ext>
    </p:extLst>
  </p:cSld>
  <p:clrMapOvr>
    <a:masterClrMapping/>
  </p:clrMapOvr>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4357</TotalTime>
  <Words>721</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Lato</vt:lpstr>
      <vt:lpstr>Lato</vt:lpstr>
      <vt:lpstr>Wingdings</vt:lpstr>
      <vt:lpstr>Custom Design</vt:lpstr>
      <vt:lpstr>NIHR ARC  East of England</vt:lpstr>
      <vt:lpstr>What do NIHR Applied Research Collaborations (ARCs) do?</vt:lpstr>
      <vt:lpstr>NIHR ARC East of England</vt:lpstr>
      <vt:lpstr>NIHR Applied Research Collaboration East of England</vt:lpstr>
      <vt:lpstr>What we do</vt:lpstr>
      <vt:lpstr>Applied health and care research</vt:lpstr>
      <vt:lpstr>Engaging and involving the public and communities in our research</vt:lpstr>
      <vt:lpstr>Increasing research knowledge and skills across the region</vt:lpstr>
      <vt:lpstr>ARC East of England fellowship programme</vt:lpstr>
      <vt:lpstr>Putting our research into practice</vt:lpstr>
      <vt:lpstr>ARC East of England partners and collaborators*</vt:lpstr>
      <vt:lpstr>Learn more and get in touch</vt:lpstr>
    </vt:vector>
  </TitlesOfParts>
  <Company>Cambridgeshire and Peterborough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Marshall</dc:creator>
  <cp:lastModifiedBy>Dominique ShiellsEdwards</cp:lastModifiedBy>
  <cp:revision>24</cp:revision>
  <dcterms:created xsi:type="dcterms:W3CDTF">2024-05-24T15:53:19Z</dcterms:created>
  <dcterms:modified xsi:type="dcterms:W3CDTF">2025-09-24T13:10:24Z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276786-cf20-4f9d-b5c6-e06f7f4594c5_Enabled">
    <vt:lpwstr>true</vt:lpwstr>
  </property>
  <property fmtid="{D5CDD505-2E9C-101B-9397-08002B2CF9AE}" pid="3" name="MSIP_Label_fb276786-cf20-4f9d-b5c6-e06f7f4594c5_SetDate">
    <vt:lpwstr>2024-05-24T15:54:24Z</vt:lpwstr>
  </property>
  <property fmtid="{D5CDD505-2E9C-101B-9397-08002B2CF9AE}" pid="4" name="MSIP_Label_fb276786-cf20-4f9d-b5c6-e06f7f4594c5_Method">
    <vt:lpwstr>Standard</vt:lpwstr>
  </property>
  <property fmtid="{D5CDD505-2E9C-101B-9397-08002B2CF9AE}" pid="5" name="MSIP_Label_fb276786-cf20-4f9d-b5c6-e06f7f4594c5_Name">
    <vt:lpwstr>defa4170-0d19-0005-0004-bc88714345d2</vt:lpwstr>
  </property>
  <property fmtid="{D5CDD505-2E9C-101B-9397-08002B2CF9AE}" pid="6" name="MSIP_Label_fb276786-cf20-4f9d-b5c6-e06f7f4594c5_SiteId">
    <vt:lpwstr>d884ae64-32b1-4130-a449-4aa655c9a330</vt:lpwstr>
  </property>
  <property fmtid="{D5CDD505-2E9C-101B-9397-08002B2CF9AE}" pid="7" name="MSIP_Label_fb276786-cf20-4f9d-b5c6-e06f7f4594c5_ActionId">
    <vt:lpwstr>e1b2a32c-63c7-4084-a51c-6f7c6027c82b</vt:lpwstr>
  </property>
  <property fmtid="{D5CDD505-2E9C-101B-9397-08002B2CF9AE}" pid="8" name="MSIP_Label_fb276786-cf20-4f9d-b5c6-e06f7f4594c5_ContentBits">
    <vt:lpwstr>0</vt:lpwstr>
  </property>
</Properties>
</file>