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902D-7BD9-316E-6C8B-2584FBC4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3344C-CEA5-31CA-406B-92F32B3DF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D374-B0D9-CC74-9D94-0E3717F7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5B43-44DA-83FB-CF00-2D54948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B1CC-A40F-C651-A86F-BDBA0402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3AB1-FCCE-E1F6-27D0-29DA7430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76623-72FA-FDE1-1100-AC58804BE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1B66-2843-F9EF-E360-D405A41B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DB5A-B33B-47EF-C709-F4326FE0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24FD5-5FAC-8F82-2313-161D8647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6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44464-C454-2842-EF45-25F83B67A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F4D60-43E0-20F6-885F-B604C61A0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B76EC-201E-A2E1-0931-77315E6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A2D9-3973-6558-3097-61436210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EB486-7945-0C5A-6182-A11ACB31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8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5849" y="6261696"/>
            <a:ext cx="256551" cy="189309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321457">
              <a:lnSpc>
                <a:spcPct val="100000"/>
              </a:lnSpc>
              <a:defRPr sz="844" i="0" cap="none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3152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7FE8-6709-9DB6-C038-C799E7AA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4321-DBB7-F473-5741-F1EA3ED40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C2B9-C6C0-5CA5-1A18-F82270A3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3241D-1338-93E1-12E6-D5CD9F87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4B89-EAFF-5556-2461-5A7321D6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9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BCAE-74CC-DA8B-70D0-6CF15578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B90EA-A0CF-FEB2-8D77-13B4EA2E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02C0-BC06-DD34-52CA-BE8723FB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34F2D-88CE-A658-DD27-6FA4B8AB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626E6-41ED-27C8-D812-8C1D6328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8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6B17-B412-3506-655B-01DDB8EA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53C6-6143-8900-3C5A-EBFBC0FC3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CBCE6-CEE6-9B14-83D6-8C73B264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D444B-610C-06C4-5EDA-8BEB80C6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87543-70DA-B2CF-1371-3F3FCAB0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E83E1-764F-E77F-449A-0534151A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8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3055-532B-5857-9269-40217A22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2986-688F-03F9-8071-103970F95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2CEA6-40FD-6659-C36D-68A891D7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8C89D-9683-3E1A-535F-A3A8D5B51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89DA1-567A-C354-A589-1D0C101AA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8F2A2-1434-B594-D31E-BDE194B3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B9A17-2B45-466B-9105-FD7751B6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0F40A-246A-2505-ACE2-CF8F8198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2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874C-B6B4-CC1B-E95B-EC95CD80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2B9B5-AEA8-3F74-1A57-805FED70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21C24-D6EB-E5CC-3C08-A72127B6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DD743-CDDB-93C0-F14E-1E9FDB6A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0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8716D-0BE6-9A6B-F17F-2F8117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D6C53-A3AD-256D-7145-82340DC6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CEE2B-1F23-0823-77FC-250B86A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4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47D2-DD51-40CA-0818-6869A9EE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2657-3083-D6ED-CC32-E99BBBC8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5D89-F69E-540A-D9F0-D7D862D5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BC40F-7F60-5893-EF94-1668030E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12D1B-1D5D-1CB4-1A97-908C5247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77748-09CD-94FC-194D-8E85AF4F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7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6BC-D27C-FAFC-52D8-34B441E8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4FD7-DC6D-DEB1-8309-A947FA5B2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78927-D5BD-2979-799C-AA3A2B3F4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1274B-2E55-E9FB-CF78-C8C70700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E26DE-49CD-6A4E-DDD5-4407743B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F232B-767D-702D-D698-4A29987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50FE7-1C50-23C3-4E08-86AA78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71379-40F6-2299-E73A-21CC5542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AEA90-B25E-6F98-382B-7F931FDA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D810-2FD6-4D7F-8239-ED6829DFCAF7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8D51-ADA1-2F5A-0100-1BA6294A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3CF7F-26EB-C8EB-DA78-5FD2E990D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BAC9-9572-4BA8-AF33-4BCF97EBC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0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.V.P ?…">
            <a:extLst>
              <a:ext uri="{FF2B5EF4-FFF2-40B4-BE49-F238E27FC236}">
                <a16:creationId xmlns:a16="http://schemas.microsoft.com/office/drawing/2014/main" id="{A6102EAE-6A28-4B1A-50AE-04ABE8972371}"/>
              </a:ext>
            </a:extLst>
          </p:cNvPr>
          <p:cNvSpPr txBox="1"/>
          <p:nvPr/>
        </p:nvSpPr>
        <p:spPr>
          <a:xfrm>
            <a:off x="4401000" y="210808"/>
            <a:ext cx="3390000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300162">
              <a:spcBef>
                <a:spcPts val="700"/>
              </a:spcBef>
              <a:defRPr sz="1200" b="0" i="0">
                <a:solidFill>
                  <a:srgbClr val="F12922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7600" dirty="0">
                <a:solidFill>
                  <a:srgbClr val="93E3FD"/>
                </a:solidFill>
              </a:rPr>
              <a:t>E.V.P</a:t>
            </a:r>
            <a:r>
              <a:rPr sz="7600" dirty="0">
                <a:solidFill>
                  <a:srgbClr val="E22400"/>
                </a:solidFill>
              </a:rPr>
              <a:t> </a:t>
            </a:r>
            <a:r>
              <a:rPr sz="6500" dirty="0">
                <a:solidFill>
                  <a:srgbClr val="E22400"/>
                </a:solidFill>
              </a:rPr>
              <a:t>?</a:t>
            </a:r>
            <a:endParaRPr sz="6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AD445-6431-B9DE-C4CF-C896AF04CBCA}"/>
              </a:ext>
            </a:extLst>
          </p:cNvPr>
          <p:cNvSpPr txBox="1"/>
          <p:nvPr/>
        </p:nvSpPr>
        <p:spPr>
          <a:xfrm>
            <a:off x="1963211" y="926757"/>
            <a:ext cx="8018364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300162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 dirty="0">
                <a:solidFill>
                  <a:srgbClr val="FEFB41"/>
                </a:solidFill>
              </a:rPr>
              <a:t>Equal Value Partner</a:t>
            </a:r>
            <a:endParaRPr kumimoji="0" lang="en-GB" sz="4900" b="1" i="1" u="none" strike="noStrike" cap="none" spc="0" normalizeH="0" baseline="0" dirty="0">
              <a:ln>
                <a:noFill/>
              </a:ln>
              <a:solidFill>
                <a:srgbClr val="E224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IMG_6900.jpeg" descr="IMG_6900.jpeg">
            <a:extLst>
              <a:ext uri="{FF2B5EF4-FFF2-40B4-BE49-F238E27FC236}">
                <a16:creationId xmlns:a16="http://schemas.microsoft.com/office/drawing/2014/main" id="{6B14764E-CD2D-6EE8-9069-C3FB85BA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4" y="2175525"/>
            <a:ext cx="2091254" cy="1900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4964.png" descr="IMG_4964.png">
            <a:extLst>
              <a:ext uri="{FF2B5EF4-FFF2-40B4-BE49-F238E27FC236}">
                <a16:creationId xmlns:a16="http://schemas.microsoft.com/office/drawing/2014/main" id="{7BBE1C47-4CE7-5049-20EE-890988CA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46" y="4263080"/>
            <a:ext cx="1345780" cy="1900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tls .jpeg" descr="tls .jpeg">
            <a:extLst>
              <a:ext uri="{FF2B5EF4-FFF2-40B4-BE49-F238E27FC236}">
                <a16:creationId xmlns:a16="http://schemas.microsoft.com/office/drawing/2014/main" id="{AAE351C1-2FC6-94B4-1C96-66ECAEF0D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46" y="5420127"/>
            <a:ext cx="675225" cy="5399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nny Saini…">
            <a:extLst>
              <a:ext uri="{FF2B5EF4-FFF2-40B4-BE49-F238E27FC236}">
                <a16:creationId xmlns:a16="http://schemas.microsoft.com/office/drawing/2014/main" id="{811549BF-4696-5F07-FEB6-804C64AEA219}"/>
              </a:ext>
            </a:extLst>
          </p:cNvPr>
          <p:cNvSpPr txBox="1">
            <a:spLocks/>
          </p:cNvSpPr>
          <p:nvPr/>
        </p:nvSpPr>
        <p:spPr>
          <a:xfrm>
            <a:off x="1963211" y="1885457"/>
            <a:ext cx="9163875" cy="4237279"/>
          </a:xfrm>
          <a:prstGeom prst="rect">
            <a:avLst/>
          </a:prstGeom>
        </p:spPr>
        <p:txBody>
          <a:bodyPr vert="horz" lIns="76200" tIns="76200" rIns="76200" bIns="7620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0162">
              <a:spcBef>
                <a:spcPts val="700"/>
              </a:spcBef>
              <a:buFont typeface="Arial" panose="020B0604020202020204" pitchFamily="34" charset="0"/>
              <a:buNone/>
              <a:defRPr sz="1200">
                <a:solidFill>
                  <a:schemeClr val="accent1">
                    <a:satOff val="-29908"/>
                    <a:lumOff val="1495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GB" sz="3900" dirty="0">
              <a:solidFill>
                <a:schemeClr val="accent1">
                  <a:satOff val="-29908"/>
                  <a:lumOff val="14950"/>
                </a:schemeClr>
              </a:solidFill>
              <a:uFill>
                <a:solidFill>
                  <a:srgbClr val="EAEAEA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4400">
                <a:solidFill>
                  <a:srgbClr val="DEEC5F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4400" dirty="0">
                <a:solidFill>
                  <a:srgbClr val="DEEC5F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Sunny Saini</a:t>
            </a:r>
            <a:endParaRPr lang="en-GB" sz="3900" dirty="0">
              <a:solidFill>
                <a:srgbClr val="DEEC5F"/>
              </a:solidFill>
              <a:uFill>
                <a:solidFill>
                  <a:srgbClr val="000000"/>
                </a:solidFill>
              </a:u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1200">
                <a:solidFill>
                  <a:srgbClr val="77F482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3900" dirty="0">
                <a:solidFill>
                  <a:srgbClr val="77F482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Director</a:t>
            </a: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3800">
                <a:solidFill>
                  <a:srgbClr val="E224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3800" dirty="0">
                <a:solidFill>
                  <a:srgbClr val="E224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director@choiceandcontrol.co.uk</a:t>
            </a: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3800">
                <a:solidFill>
                  <a:srgbClr val="E224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GB" sz="3800" dirty="0">
              <a:solidFill>
                <a:srgbClr val="E22400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GB" sz="1800" dirty="0">
              <a:solidFill>
                <a:schemeClr val="accent1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5000">
                <a:solidFill>
                  <a:srgbClr val="EBD434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5000" dirty="0">
                <a:solidFill>
                  <a:srgbClr val="EBD434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Neil Woodbridge</a:t>
            </a: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3900" dirty="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 </a:t>
            </a:r>
            <a:r>
              <a:rPr lang="en-GB" sz="3900" dirty="0">
                <a:solidFill>
                  <a:srgbClr val="22F190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CEO</a:t>
            </a:r>
            <a:endParaRPr lang="en-GB" sz="3900" dirty="0">
              <a:solidFill>
                <a:schemeClr val="accent1"/>
              </a:solidFill>
              <a:uFill>
                <a:solidFill>
                  <a:srgbClr val="000000"/>
                </a:solidFill>
              </a:u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marL="0" indent="0" algn="ctr" defTabSz="1300162">
              <a:spcBef>
                <a:spcPts val="700"/>
              </a:spcBef>
              <a:buFont typeface="Arial" panose="020B0604020202020204" pitchFamily="34" charset="0"/>
              <a:buNone/>
              <a:defRPr sz="3900">
                <a:solidFill>
                  <a:srgbClr val="48F9D9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GB" sz="3900" dirty="0">
                <a:solidFill>
                  <a:srgbClr val="48F9D9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neil@choiceandcontrol.co.uk</a:t>
            </a:r>
          </a:p>
        </p:txBody>
      </p:sp>
    </p:spTree>
    <p:extLst>
      <p:ext uri="{BB962C8B-B14F-4D97-AF65-F5344CB8AC3E}">
        <p14:creationId xmlns:p14="http://schemas.microsoft.com/office/powerpoint/2010/main" val="29031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0BC14-F37E-EB77-29CF-95BB9DE09FF4}"/>
              </a:ext>
            </a:extLst>
          </p:cNvPr>
          <p:cNvSpPr txBox="1"/>
          <p:nvPr/>
        </p:nvSpPr>
        <p:spPr>
          <a:xfrm>
            <a:off x="3292078" y="2174689"/>
            <a:ext cx="5438180" cy="200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/>
              <a:t>We are born with two ears and one mouth for a reason.</a:t>
            </a:r>
            <a:endParaRPr lang="en-GB" sz="4000" b="1" i="1" dirty="0">
              <a:solidFill>
                <a:srgbClr val="E224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4960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3381375" y="1779742"/>
            <a:ext cx="5616773" cy="2624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>
                <a:ea typeface="Times New Roman"/>
                <a:cs typeface="Times New Roman"/>
                <a:sym typeface="Times New Roman"/>
              </a:rPr>
              <a:t>Move from passive recipients of care to active citizens in control .. The lessons from voting??</a:t>
            </a:r>
          </a:p>
        </p:txBody>
      </p:sp>
    </p:spTree>
    <p:extLst>
      <p:ext uri="{BB962C8B-B14F-4D97-AF65-F5344CB8AC3E}">
        <p14:creationId xmlns:p14="http://schemas.microsoft.com/office/powerpoint/2010/main" val="25960252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3381375" y="2703072"/>
            <a:ext cx="5616773" cy="777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>
                <a:ea typeface="Times New Roman"/>
                <a:cs typeface="Times New Roman"/>
                <a:sym typeface="Times New Roman"/>
              </a:rPr>
              <a:t>Assume … means?</a:t>
            </a:r>
          </a:p>
        </p:txBody>
      </p:sp>
    </p:spTree>
    <p:extLst>
      <p:ext uri="{BB962C8B-B14F-4D97-AF65-F5344CB8AC3E}">
        <p14:creationId xmlns:p14="http://schemas.microsoft.com/office/powerpoint/2010/main" val="12538059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3381375" y="2395296"/>
            <a:ext cx="5616773" cy="1393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>
                <a:ea typeface="Times New Roman"/>
                <a:cs typeface="Times New Roman"/>
                <a:sym typeface="Times New Roman"/>
              </a:rPr>
              <a:t>Participation rather than consultation</a:t>
            </a:r>
          </a:p>
        </p:txBody>
      </p:sp>
    </p:spTree>
    <p:extLst>
      <p:ext uri="{BB962C8B-B14F-4D97-AF65-F5344CB8AC3E}">
        <p14:creationId xmlns:p14="http://schemas.microsoft.com/office/powerpoint/2010/main" val="24486791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3381375" y="2703072"/>
            <a:ext cx="5616773" cy="777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>
                <a:ea typeface="Times New Roman"/>
                <a:cs typeface="Times New Roman"/>
                <a:sym typeface="Times New Roman"/>
              </a:rPr>
              <a:t>Identify your KIN</a:t>
            </a:r>
          </a:p>
        </p:txBody>
      </p:sp>
    </p:spTree>
    <p:extLst>
      <p:ext uri="{BB962C8B-B14F-4D97-AF65-F5344CB8AC3E}">
        <p14:creationId xmlns:p14="http://schemas.microsoft.com/office/powerpoint/2010/main" val="37995468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2756681" y="2049889"/>
            <a:ext cx="7051902" cy="2624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>
                <a:ea typeface="Times New Roman"/>
                <a:cs typeface="Times New Roman"/>
                <a:sym typeface="Times New Roman"/>
              </a:rPr>
              <a:t>Those who imprison themselves within the confines of one model, only have the perspective of the Keyhole?</a:t>
            </a:r>
          </a:p>
        </p:txBody>
      </p:sp>
    </p:spTree>
    <p:extLst>
      <p:ext uri="{BB962C8B-B14F-4D97-AF65-F5344CB8AC3E}">
        <p14:creationId xmlns:p14="http://schemas.microsoft.com/office/powerpoint/2010/main" val="32465972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B178D-FDCE-6615-9FFF-A7B8D38A4F3E}"/>
              </a:ext>
            </a:extLst>
          </p:cNvPr>
          <p:cNvSpPr txBox="1"/>
          <p:nvPr/>
        </p:nvSpPr>
        <p:spPr>
          <a:xfrm>
            <a:off x="2275838" y="640780"/>
            <a:ext cx="7874841" cy="5312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3200" i="1" dirty="0">
                <a:ea typeface="Times New Roman"/>
                <a:cs typeface="Times New Roman"/>
                <a:sym typeface="Times New Roman"/>
              </a:rPr>
              <a:t>EVP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Two Ears one Mouth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i="1" dirty="0">
                <a:ea typeface="Times New Roman"/>
                <a:cs typeface="Times New Roman"/>
                <a:sym typeface="Times New Roman"/>
              </a:rPr>
              <a:t>Adapt </a:t>
            </a:r>
            <a:r>
              <a:rPr lang="en-GB" sz="3200" i="1" dirty="0" err="1">
                <a:ea typeface="Times New Roman"/>
                <a:cs typeface="Times New Roman"/>
                <a:sym typeface="Times New Roman"/>
              </a:rPr>
              <a:t>Adapt</a:t>
            </a:r>
            <a:r>
              <a:rPr lang="en-GB" sz="3200" i="1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200" i="1" dirty="0" err="1">
                <a:ea typeface="Times New Roman"/>
                <a:cs typeface="Times New Roman"/>
                <a:sym typeface="Times New Roman"/>
              </a:rPr>
              <a:t>Adapt</a:t>
            </a:r>
            <a:r>
              <a:rPr lang="en-GB" sz="3200" i="1" dirty="0">
                <a:ea typeface="Times New Roman"/>
                <a:cs typeface="Times New Roman"/>
                <a:sym typeface="Times New Roman"/>
              </a:rPr>
              <a:t> – Make Accessible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Film … make one!</a:t>
            </a:r>
            <a:endParaRPr lang="en-GB" sz="3200" i="1" dirty="0">
              <a:ea typeface="Times New Roman"/>
              <a:cs typeface="Times New Roman"/>
              <a:sym typeface="Times New Roman"/>
            </a:endParaRP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Time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ID your KIN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Empty Ritual – feedback (we Listen we Act)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Participation not Consultation</a:t>
            </a:r>
          </a:p>
          <a:p>
            <a:pPr algn="ctr" defTabSz="914144" hangingPunct="0">
              <a:spcBef>
                <a:spcPts val="703"/>
              </a:spcBef>
            </a:pPr>
            <a:r>
              <a:rPr lang="en-GB" sz="3200" dirty="0"/>
              <a:t>Principled Opportunity</a:t>
            </a:r>
          </a:p>
        </p:txBody>
      </p:sp>
    </p:spTree>
    <p:extLst>
      <p:ext uri="{BB962C8B-B14F-4D97-AF65-F5344CB8AC3E}">
        <p14:creationId xmlns:p14="http://schemas.microsoft.com/office/powerpoint/2010/main" val="18609610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ce_anm.png" descr="face_anm.png">
            <a:extLst>
              <a:ext uri="{FF2B5EF4-FFF2-40B4-BE49-F238E27FC236}">
                <a16:creationId xmlns:a16="http://schemas.microsoft.com/office/drawing/2014/main" id="{D35EA5D3-BA2D-511B-309B-F84C44AE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71" y="2323709"/>
            <a:ext cx="3014945" cy="27712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45">
            <a:extLst>
              <a:ext uri="{FF2B5EF4-FFF2-40B4-BE49-F238E27FC236}">
                <a16:creationId xmlns:a16="http://schemas.microsoft.com/office/drawing/2014/main" id="{43FDEE75-57F8-C1CD-BA75-7BCB531C09D7}"/>
              </a:ext>
            </a:extLst>
          </p:cNvPr>
          <p:cNvSpPr txBox="1">
            <a:spLocks/>
          </p:cNvSpPr>
          <p:nvPr/>
        </p:nvSpPr>
        <p:spPr>
          <a:xfrm>
            <a:off x="1498066" y="230372"/>
            <a:ext cx="10008668" cy="1714502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>
            <a:lvl1pPr algn="l" defTabSz="130016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200" i="0" kern="1200" cap="none" spc="0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GB"/>
              <a:t>REMOVE THE BARRIERS</a:t>
            </a:r>
            <a:endParaRPr lang="en-GB" dirty="0"/>
          </a:p>
        </p:txBody>
      </p:sp>
      <p:pic>
        <p:nvPicPr>
          <p:cNvPr id="3" name="gate_swing_md_clr.png" descr="gate_swing_md_clr.png">
            <a:extLst>
              <a:ext uri="{FF2B5EF4-FFF2-40B4-BE49-F238E27FC236}">
                <a16:creationId xmlns:a16="http://schemas.microsoft.com/office/drawing/2014/main" id="{B0B49955-566B-9418-0A35-E2AAAC55D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498" y="1535162"/>
            <a:ext cx="5551661" cy="40896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49">
            <a:extLst>
              <a:ext uri="{FF2B5EF4-FFF2-40B4-BE49-F238E27FC236}">
                <a16:creationId xmlns:a16="http://schemas.microsoft.com/office/drawing/2014/main" id="{0C260EA6-F103-CE61-F5ED-4B66A236B6E7}"/>
              </a:ext>
            </a:extLst>
          </p:cNvPr>
          <p:cNvSpPr txBox="1"/>
          <p:nvPr/>
        </p:nvSpPr>
        <p:spPr>
          <a:xfrm>
            <a:off x="2531332" y="1878085"/>
            <a:ext cx="7129335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6200" tIns="76200" rIns="76200" bIns="76200">
            <a:spAutoFit/>
          </a:bodyPr>
          <a:lstStyle>
            <a:lvl1pPr>
              <a:defRPr sz="7600">
                <a:solidFill>
                  <a:srgbClr val="FFFF00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  <a:highlight>
                  <a:srgbClr val="FFFF00"/>
                </a:highlight>
              </a:rPr>
              <a:t>Community is an experience and NOT a location</a:t>
            </a:r>
          </a:p>
        </p:txBody>
      </p:sp>
    </p:spTree>
    <p:extLst>
      <p:ext uri="{BB962C8B-B14F-4D97-AF65-F5344CB8AC3E}">
        <p14:creationId xmlns:p14="http://schemas.microsoft.com/office/powerpoint/2010/main" val="35850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2" grpId="0" animBg="1" advAuto="0"/>
      <p:bldP spid="3" grpId="0" animBg="1" advAuto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sco Outside 003_0001.jpeg" descr="Marisco Outside 003_0001.jpeg">
            <a:extLst>
              <a:ext uri="{FF2B5EF4-FFF2-40B4-BE49-F238E27FC236}">
                <a16:creationId xmlns:a16="http://schemas.microsoft.com/office/drawing/2014/main" id="{5D42756B-7824-3575-03E4-5B6150B9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8" y="3657718"/>
            <a:ext cx="3256218" cy="244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community.png" descr="community.png">
            <a:extLst>
              <a:ext uri="{FF2B5EF4-FFF2-40B4-BE49-F238E27FC236}">
                <a16:creationId xmlns:a16="http://schemas.microsoft.com/office/drawing/2014/main" id="{15BC43FE-2892-2457-C0E8-FEFFC5E6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09" y="3604909"/>
            <a:ext cx="2742411" cy="2547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usesOfParliament.jpeg" descr="HousesOfParliament.jpeg">
            <a:extLst>
              <a:ext uri="{FF2B5EF4-FFF2-40B4-BE49-F238E27FC236}">
                <a16:creationId xmlns:a16="http://schemas.microsoft.com/office/drawing/2014/main" id="{94C3FCDB-B64C-2618-7975-CDC04092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18" y="921488"/>
            <a:ext cx="2407107" cy="1682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uncil_offices.jpeg" descr="council_offices.jpeg">
            <a:extLst>
              <a:ext uri="{FF2B5EF4-FFF2-40B4-BE49-F238E27FC236}">
                <a16:creationId xmlns:a16="http://schemas.microsoft.com/office/drawing/2014/main" id="{58B0178E-6366-17F4-D2CB-189F6F6EE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616" y="828859"/>
            <a:ext cx="2509874" cy="19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 descr="image.png">
            <a:extLst>
              <a:ext uri="{FF2B5EF4-FFF2-40B4-BE49-F238E27FC236}">
                <a16:creationId xmlns:a16="http://schemas.microsoft.com/office/drawing/2014/main" id="{BEC4FDEA-5DC3-B905-C37E-FB6F76158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668" y="960539"/>
            <a:ext cx="1449765" cy="160393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8">
            <a:extLst>
              <a:ext uri="{FF2B5EF4-FFF2-40B4-BE49-F238E27FC236}">
                <a16:creationId xmlns:a16="http://schemas.microsoft.com/office/drawing/2014/main" id="{A2320229-BF6B-0DD8-F0CE-F9E5111EDF53}"/>
              </a:ext>
            </a:extLst>
          </p:cNvPr>
          <p:cNvSpPr/>
          <p:nvPr/>
        </p:nvSpPr>
        <p:spPr>
          <a:xfrm>
            <a:off x="3700922" y="1545812"/>
            <a:ext cx="1892696" cy="433389"/>
          </a:xfrm>
          <a:prstGeom prst="rightArrow">
            <a:avLst>
              <a:gd name="adj1" fmla="val 50000"/>
              <a:gd name="adj2" fmla="val 105537"/>
            </a:avLst>
          </a:prstGeom>
          <a:solidFill>
            <a:srgbClr val="FFCC66"/>
          </a:solidFill>
          <a:ln w="13546">
            <a:solidFill>
              <a:srgbClr val="EAEAEA"/>
            </a:solidFill>
          </a:ln>
        </p:spPr>
        <p:txBody>
          <a:bodyPr lIns="50800" tIns="50800" rIns="50800" bIns="50800" anchor="ctr"/>
          <a:lstStyle/>
          <a:p>
            <a:pPr defTabSz="830262">
              <a:spcBef>
                <a:spcPts val="0"/>
              </a:spcBef>
              <a:defRPr sz="3400">
                <a:solidFill>
                  <a:schemeClr val="accent3">
                    <a:lumOff val="440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E3A1A7CD-F92E-F88A-C800-E4D34B748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243" y="889499"/>
            <a:ext cx="1076326" cy="119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jpeg" descr="image.jpeg">
            <a:extLst>
              <a:ext uri="{FF2B5EF4-FFF2-40B4-BE49-F238E27FC236}">
                <a16:creationId xmlns:a16="http://schemas.microsoft.com/office/drawing/2014/main" id="{E31470B7-7448-3262-D01D-7646C7AD7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715" y="2931369"/>
            <a:ext cx="1722677" cy="227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51">
            <a:extLst>
              <a:ext uri="{FF2B5EF4-FFF2-40B4-BE49-F238E27FC236}">
                <a16:creationId xmlns:a16="http://schemas.microsoft.com/office/drawing/2014/main" id="{AD274696-4669-241F-42F2-E5AAC6220AF7}"/>
              </a:ext>
            </a:extLst>
          </p:cNvPr>
          <p:cNvSpPr/>
          <p:nvPr/>
        </p:nvSpPr>
        <p:spPr>
          <a:xfrm rot="5340472">
            <a:off x="9817152" y="1326015"/>
            <a:ext cx="1733551" cy="151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79"/>
                </a:moveTo>
                <a:lnTo>
                  <a:pt x="12426" y="0"/>
                </a:lnTo>
                <a:lnTo>
                  <a:pt x="12426" y="4333"/>
                </a:lnTo>
                <a:cubicBezTo>
                  <a:pt x="5564" y="4333"/>
                  <a:pt x="0" y="7836"/>
                  <a:pt x="0" y="12158"/>
                </a:cubicBezTo>
                <a:lnTo>
                  <a:pt x="0" y="21600"/>
                </a:lnTo>
                <a:lnTo>
                  <a:pt x="3569" y="21600"/>
                </a:lnTo>
                <a:lnTo>
                  <a:pt x="3569" y="12158"/>
                </a:lnTo>
                <a:cubicBezTo>
                  <a:pt x="3569" y="9765"/>
                  <a:pt x="7535" y="7825"/>
                  <a:pt x="12426" y="7825"/>
                </a:cubicBezTo>
                <a:lnTo>
                  <a:pt x="12426" y="12158"/>
                </a:lnTo>
                <a:close/>
              </a:path>
            </a:pathLst>
          </a:custGeom>
          <a:solidFill>
            <a:srgbClr val="FFCC66"/>
          </a:solidFill>
          <a:ln w="13546">
            <a:solidFill>
              <a:srgbClr val="EAEAEA"/>
            </a:solidFill>
            <a:miter lim="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1" name="8FA39D01-E460-425F-A5A5-64189533E824-L0-001.jpeg" descr="8FA39D01-E460-425F-A5A5-64189533E824-L0-001.jpeg">
            <a:extLst>
              <a:ext uri="{FF2B5EF4-FFF2-40B4-BE49-F238E27FC236}">
                <a16:creationId xmlns:a16="http://schemas.microsoft.com/office/drawing/2014/main" id="{EA107044-66C9-13A1-B388-288901B03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357" y="4070519"/>
            <a:ext cx="2910684" cy="1467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34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sco Outside 003_0001.jpeg" descr="Marisco Outside 003_0001.jpeg">
            <a:extLst>
              <a:ext uri="{FF2B5EF4-FFF2-40B4-BE49-F238E27FC236}">
                <a16:creationId xmlns:a16="http://schemas.microsoft.com/office/drawing/2014/main" id="{29481F2E-DB14-B6C2-8ED1-67013621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20" y="3302563"/>
            <a:ext cx="3615795" cy="2712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community.png" descr="community.png">
            <a:extLst>
              <a:ext uri="{FF2B5EF4-FFF2-40B4-BE49-F238E27FC236}">
                <a16:creationId xmlns:a16="http://schemas.microsoft.com/office/drawing/2014/main" id="{5BCA4AAF-4A11-E5CF-DA47-F5B09062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61" y="3850287"/>
            <a:ext cx="2356414" cy="218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usesOfParliament.jpeg" descr="HousesOfParliament.jpeg">
            <a:extLst>
              <a:ext uri="{FF2B5EF4-FFF2-40B4-BE49-F238E27FC236}">
                <a16:creationId xmlns:a16="http://schemas.microsoft.com/office/drawing/2014/main" id="{5995F3D3-84EB-F84D-EE91-379412125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11" y="701456"/>
            <a:ext cx="2516862" cy="1758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uncil_offices.jpeg" descr="council_offices.jpeg">
            <a:extLst>
              <a:ext uri="{FF2B5EF4-FFF2-40B4-BE49-F238E27FC236}">
                <a16:creationId xmlns:a16="http://schemas.microsoft.com/office/drawing/2014/main" id="{86EB088D-981F-2EA2-7EEF-70FEB3B4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241" y="617682"/>
            <a:ext cx="2200846" cy="169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Money.png" descr="Money.png">
            <a:extLst>
              <a:ext uri="{FF2B5EF4-FFF2-40B4-BE49-F238E27FC236}">
                <a16:creationId xmlns:a16="http://schemas.microsoft.com/office/drawing/2014/main" id="{5B85434E-9C9D-0412-38B9-4EEF7545F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335" y="3142636"/>
            <a:ext cx="4768851" cy="1544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 descr="image.png">
            <a:extLst>
              <a:ext uri="{FF2B5EF4-FFF2-40B4-BE49-F238E27FC236}">
                <a16:creationId xmlns:a16="http://schemas.microsoft.com/office/drawing/2014/main" id="{78644333-4EB3-4458-5506-310A79BAF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326" y="701456"/>
            <a:ext cx="1589684" cy="17587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64">
            <a:extLst>
              <a:ext uri="{FF2B5EF4-FFF2-40B4-BE49-F238E27FC236}">
                <a16:creationId xmlns:a16="http://schemas.microsoft.com/office/drawing/2014/main" id="{A0783502-C35B-F1BD-5376-4707B7EEA35C}"/>
              </a:ext>
            </a:extLst>
          </p:cNvPr>
          <p:cNvSpPr/>
          <p:nvPr/>
        </p:nvSpPr>
        <p:spPr>
          <a:xfrm>
            <a:off x="3477480" y="1383136"/>
            <a:ext cx="2601914" cy="433389"/>
          </a:xfrm>
          <a:prstGeom prst="rightArrow">
            <a:avLst>
              <a:gd name="adj1" fmla="val 50000"/>
              <a:gd name="adj2" fmla="val 105537"/>
            </a:avLst>
          </a:prstGeom>
          <a:solidFill>
            <a:srgbClr val="FFCC66"/>
          </a:solidFill>
          <a:ln w="13546">
            <a:solidFill>
              <a:srgbClr val="EAEAEA"/>
            </a:solidFill>
          </a:ln>
        </p:spPr>
        <p:txBody>
          <a:bodyPr lIns="50800" tIns="50800" rIns="50800" bIns="50800" anchor="ctr"/>
          <a:lstStyle/>
          <a:p>
            <a:pPr defTabSz="830262">
              <a:spcBef>
                <a:spcPts val="0"/>
              </a:spcBef>
              <a:defRPr sz="3400">
                <a:solidFill>
                  <a:schemeClr val="accent3">
                    <a:lumOff val="440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9" name="image.png" descr="image.png">
            <a:extLst>
              <a:ext uri="{FF2B5EF4-FFF2-40B4-BE49-F238E27FC236}">
                <a16:creationId xmlns:a16="http://schemas.microsoft.com/office/drawing/2014/main" id="{71632B7F-D8EF-3134-730A-8A79217CD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834" y="1003723"/>
            <a:ext cx="1076326" cy="11922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70">
            <a:extLst>
              <a:ext uri="{FF2B5EF4-FFF2-40B4-BE49-F238E27FC236}">
                <a16:creationId xmlns:a16="http://schemas.microsoft.com/office/drawing/2014/main" id="{FD113734-7B2C-8C96-5FFE-C1176378896C}"/>
              </a:ext>
            </a:extLst>
          </p:cNvPr>
          <p:cNvSpPr/>
          <p:nvPr/>
        </p:nvSpPr>
        <p:spPr>
          <a:xfrm rot="5340472">
            <a:off x="9731087" y="1701366"/>
            <a:ext cx="2384426" cy="151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079"/>
                </a:moveTo>
                <a:lnTo>
                  <a:pt x="12427" y="0"/>
                </a:lnTo>
                <a:lnTo>
                  <a:pt x="12427" y="4333"/>
                </a:lnTo>
                <a:cubicBezTo>
                  <a:pt x="5564" y="4333"/>
                  <a:pt x="0" y="7836"/>
                  <a:pt x="0" y="12158"/>
                </a:cubicBezTo>
                <a:lnTo>
                  <a:pt x="0" y="21600"/>
                </a:lnTo>
                <a:lnTo>
                  <a:pt x="3568" y="21600"/>
                </a:lnTo>
                <a:lnTo>
                  <a:pt x="3568" y="12158"/>
                </a:lnTo>
                <a:cubicBezTo>
                  <a:pt x="3568" y="9765"/>
                  <a:pt x="7534" y="7825"/>
                  <a:pt x="12427" y="7825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CC66"/>
          </a:solidFill>
          <a:ln w="13546">
            <a:solidFill>
              <a:srgbClr val="EAEAEA"/>
            </a:solidFill>
            <a:miter lim="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1" name="8FA39D01-E460-425F-A5A5-64189533E824-L0-001.jpeg" descr="8FA39D01-E460-425F-A5A5-64189533E824-L0-001.jpeg">
            <a:extLst>
              <a:ext uri="{FF2B5EF4-FFF2-40B4-BE49-F238E27FC236}">
                <a16:creationId xmlns:a16="http://schemas.microsoft.com/office/drawing/2014/main" id="{718C9CD1-C212-31BC-C655-72750CF6F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761" y="4687275"/>
            <a:ext cx="2680581" cy="13511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">
            <a:extLst>
              <a:ext uri="{FF2B5EF4-FFF2-40B4-BE49-F238E27FC236}">
                <a16:creationId xmlns:a16="http://schemas.microsoft.com/office/drawing/2014/main" id="{34E61C80-4F14-2E29-EBCD-6079A1800FAF}"/>
              </a:ext>
            </a:extLst>
          </p:cNvPr>
          <p:cNvSpPr/>
          <p:nvPr/>
        </p:nvSpPr>
        <p:spPr>
          <a:xfrm>
            <a:off x="5168931" y="4612065"/>
            <a:ext cx="6815832" cy="1190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36" y="21600"/>
                </a:moveTo>
                <a:lnTo>
                  <a:pt x="664" y="21600"/>
                </a:lnTo>
                <a:cubicBezTo>
                  <a:pt x="568" y="21600"/>
                  <a:pt x="497" y="21600"/>
                  <a:pt x="436" y="21577"/>
                </a:cubicBezTo>
                <a:cubicBezTo>
                  <a:pt x="375" y="21554"/>
                  <a:pt x="325" y="21508"/>
                  <a:pt x="274" y="21415"/>
                </a:cubicBezTo>
                <a:cubicBezTo>
                  <a:pt x="218" y="21299"/>
                  <a:pt x="168" y="21116"/>
                  <a:pt x="127" y="20882"/>
                </a:cubicBezTo>
                <a:cubicBezTo>
                  <a:pt x="85" y="20647"/>
                  <a:pt x="53" y="20363"/>
                  <a:pt x="33" y="20044"/>
                </a:cubicBezTo>
                <a:cubicBezTo>
                  <a:pt x="16" y="19753"/>
                  <a:pt x="8" y="19470"/>
                  <a:pt x="4" y="19123"/>
                </a:cubicBezTo>
                <a:cubicBezTo>
                  <a:pt x="0" y="18776"/>
                  <a:pt x="0" y="18364"/>
                  <a:pt x="0" y="17816"/>
                </a:cubicBezTo>
                <a:lnTo>
                  <a:pt x="0" y="3767"/>
                </a:lnTo>
                <a:cubicBezTo>
                  <a:pt x="0" y="3227"/>
                  <a:pt x="0" y="2820"/>
                  <a:pt x="4" y="2475"/>
                </a:cubicBezTo>
                <a:cubicBezTo>
                  <a:pt x="8" y="2130"/>
                  <a:pt x="16" y="1847"/>
                  <a:pt x="33" y="1556"/>
                </a:cubicBezTo>
                <a:cubicBezTo>
                  <a:pt x="53" y="1237"/>
                  <a:pt x="85" y="953"/>
                  <a:pt x="127" y="718"/>
                </a:cubicBezTo>
                <a:cubicBezTo>
                  <a:pt x="168" y="484"/>
                  <a:pt x="218" y="301"/>
                  <a:pt x="274" y="185"/>
                </a:cubicBezTo>
                <a:cubicBezTo>
                  <a:pt x="325" y="92"/>
                  <a:pt x="375" y="46"/>
                  <a:pt x="436" y="23"/>
                </a:cubicBezTo>
                <a:cubicBezTo>
                  <a:pt x="497" y="0"/>
                  <a:pt x="570" y="0"/>
                  <a:pt x="667" y="0"/>
                </a:cubicBezTo>
                <a:lnTo>
                  <a:pt x="20936" y="0"/>
                </a:lnTo>
                <a:cubicBezTo>
                  <a:pt x="21032" y="0"/>
                  <a:pt x="21103" y="0"/>
                  <a:pt x="21164" y="23"/>
                </a:cubicBezTo>
                <a:cubicBezTo>
                  <a:pt x="21225" y="46"/>
                  <a:pt x="21275" y="92"/>
                  <a:pt x="21326" y="185"/>
                </a:cubicBezTo>
                <a:cubicBezTo>
                  <a:pt x="21382" y="301"/>
                  <a:pt x="21432" y="484"/>
                  <a:pt x="21473" y="718"/>
                </a:cubicBezTo>
                <a:cubicBezTo>
                  <a:pt x="21515" y="953"/>
                  <a:pt x="21547" y="1237"/>
                  <a:pt x="21567" y="1556"/>
                </a:cubicBezTo>
                <a:cubicBezTo>
                  <a:pt x="21584" y="1847"/>
                  <a:pt x="21592" y="2130"/>
                  <a:pt x="21596" y="2477"/>
                </a:cubicBezTo>
                <a:cubicBezTo>
                  <a:pt x="21600" y="2824"/>
                  <a:pt x="21600" y="3236"/>
                  <a:pt x="21600" y="3784"/>
                </a:cubicBezTo>
                <a:lnTo>
                  <a:pt x="21600" y="17833"/>
                </a:lnTo>
                <a:cubicBezTo>
                  <a:pt x="21600" y="18373"/>
                  <a:pt x="21600" y="18780"/>
                  <a:pt x="21596" y="19125"/>
                </a:cubicBezTo>
                <a:cubicBezTo>
                  <a:pt x="21592" y="19470"/>
                  <a:pt x="21584" y="19753"/>
                  <a:pt x="21567" y="20044"/>
                </a:cubicBezTo>
                <a:cubicBezTo>
                  <a:pt x="21547" y="20363"/>
                  <a:pt x="21515" y="20647"/>
                  <a:pt x="21473" y="20882"/>
                </a:cubicBezTo>
                <a:cubicBezTo>
                  <a:pt x="21432" y="21116"/>
                  <a:pt x="21382" y="21299"/>
                  <a:pt x="21326" y="21415"/>
                </a:cubicBezTo>
                <a:cubicBezTo>
                  <a:pt x="21275" y="21508"/>
                  <a:pt x="21225" y="21554"/>
                  <a:pt x="21164" y="21577"/>
                </a:cubicBezTo>
                <a:cubicBezTo>
                  <a:pt x="21103" y="21600"/>
                  <a:pt x="21030" y="21600"/>
                  <a:pt x="20933" y="21600"/>
                </a:cubicBezTo>
                <a:lnTo>
                  <a:pt x="20936" y="21600"/>
                </a:lnTo>
                <a:close/>
              </a:path>
            </a:pathLst>
          </a:custGeom>
          <a:solidFill>
            <a:srgbClr val="D357FE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3" name="Community Interest Company. Director’s">
            <a:extLst>
              <a:ext uri="{FF2B5EF4-FFF2-40B4-BE49-F238E27FC236}">
                <a16:creationId xmlns:a16="http://schemas.microsoft.com/office/drawing/2014/main" id="{93725DA0-1DEB-A0F7-0136-F63A413F395E}"/>
              </a:ext>
            </a:extLst>
          </p:cNvPr>
          <p:cNvSpPr txBox="1"/>
          <p:nvPr/>
        </p:nvSpPr>
        <p:spPr>
          <a:xfrm>
            <a:off x="5794049" y="4715221"/>
            <a:ext cx="6190714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1300162">
              <a:defRPr sz="3200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</a:t>
            </a:r>
            <a:r>
              <a:rPr dirty="0">
                <a:solidFill>
                  <a:srgbClr val="FEFB41"/>
                </a:solidFill>
                <a:uFill>
                  <a:solidFill>
                    <a:srgbClr val="EAEAE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Community Interest Company.</a:t>
            </a:r>
            <a:r>
              <a:rPr dirty="0">
                <a:solidFill>
                  <a:srgbClr val="FEFB41"/>
                </a:solidFill>
              </a:rPr>
              <a:t> </a:t>
            </a:r>
            <a:r>
              <a:rPr dirty="0">
                <a:solidFill>
                  <a:srgbClr val="FEFB41"/>
                </a:solidFill>
                <a:uFill>
                  <a:solidFill>
                    <a:srgbClr val="EAEAEA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Director’s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8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5" grpId="0" animBg="1" advAuto="0"/>
      <p:bldP spid="6" grpId="0" animBg="1" advAuto="0"/>
      <p:bldP spid="8" grpId="0" animBg="1" advAuto="0"/>
      <p:bldP spid="9" grpId="0" animBg="1" advAuto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1">
            <a:extLst>
              <a:ext uri="{FF2B5EF4-FFF2-40B4-BE49-F238E27FC236}">
                <a16:creationId xmlns:a16="http://schemas.microsoft.com/office/drawing/2014/main" id="{D9FF07F8-CA9B-83DA-EE0F-9BB6546225F2}"/>
              </a:ext>
            </a:extLst>
          </p:cNvPr>
          <p:cNvSpPr txBox="1"/>
          <p:nvPr/>
        </p:nvSpPr>
        <p:spPr>
          <a:xfrm>
            <a:off x="2595848" y="6016966"/>
            <a:ext cx="7000303" cy="1119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6200" tIns="76200" rIns="76200" bIns="76200" numCol="1" anchor="t">
            <a:noAutofit/>
          </a:bodyPr>
          <a:lstStyle>
            <a:lvl1pPr>
              <a:defRPr sz="3900">
                <a:solidFill>
                  <a:srgbClr val="000099"/>
                </a:solidFill>
              </a:defRPr>
            </a:lvl1pPr>
          </a:lstStyle>
          <a:p>
            <a:r>
              <a:rPr dirty="0"/>
              <a:t>   “Nothing about us without us”</a:t>
            </a:r>
          </a:p>
        </p:txBody>
      </p:sp>
      <p:pic>
        <p:nvPicPr>
          <p:cNvPr id="7" name="IMG_5272.jpeg" descr="IMG_5272.jpeg">
            <a:extLst>
              <a:ext uri="{FF2B5EF4-FFF2-40B4-BE49-F238E27FC236}">
                <a16:creationId xmlns:a16="http://schemas.microsoft.com/office/drawing/2014/main" id="{F6C6F34F-F1EF-E84D-72B7-A201DD6DF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37" y="3792000"/>
            <a:ext cx="11369676" cy="2322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oats-galleon(anim).png" descr="boats-galleon(anim).png">
            <a:extLst>
              <a:ext uri="{FF2B5EF4-FFF2-40B4-BE49-F238E27FC236}">
                <a16:creationId xmlns:a16="http://schemas.microsoft.com/office/drawing/2014/main" id="{341F8768-E081-F959-5F30-5E9C4729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48" t="1785" r="17823" b="1775"/>
          <a:stretch>
            <a:fillRect/>
          </a:stretch>
        </p:blipFill>
        <p:spPr>
          <a:xfrm>
            <a:off x="4701809" y="1042876"/>
            <a:ext cx="3601182" cy="4188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7123" y="0"/>
                </a:moveTo>
                <a:lnTo>
                  <a:pt x="7232" y="987"/>
                </a:lnTo>
                <a:cubicBezTo>
                  <a:pt x="7261" y="1247"/>
                  <a:pt x="7268" y="1463"/>
                  <a:pt x="7254" y="1643"/>
                </a:cubicBezTo>
                <a:cubicBezTo>
                  <a:pt x="7254" y="1645"/>
                  <a:pt x="7254" y="1648"/>
                  <a:pt x="7254" y="1650"/>
                </a:cubicBezTo>
                <a:cubicBezTo>
                  <a:pt x="7240" y="1827"/>
                  <a:pt x="7206" y="1971"/>
                  <a:pt x="7145" y="2081"/>
                </a:cubicBezTo>
                <a:cubicBezTo>
                  <a:pt x="7144" y="2083"/>
                  <a:pt x="7146" y="2086"/>
                  <a:pt x="7145" y="2087"/>
                </a:cubicBezTo>
                <a:cubicBezTo>
                  <a:pt x="7019" y="2307"/>
                  <a:pt x="6788" y="2400"/>
                  <a:pt x="6438" y="2400"/>
                </a:cubicBezTo>
                <a:cubicBezTo>
                  <a:pt x="6131" y="2400"/>
                  <a:pt x="6005" y="2471"/>
                  <a:pt x="6053" y="2618"/>
                </a:cubicBezTo>
                <a:cubicBezTo>
                  <a:pt x="6102" y="2765"/>
                  <a:pt x="6325" y="2987"/>
                  <a:pt x="6730" y="3280"/>
                </a:cubicBezTo>
                <a:cubicBezTo>
                  <a:pt x="6953" y="3441"/>
                  <a:pt x="7124" y="3562"/>
                  <a:pt x="7269" y="3643"/>
                </a:cubicBezTo>
                <a:cubicBezTo>
                  <a:pt x="7270" y="3643"/>
                  <a:pt x="7275" y="3642"/>
                  <a:pt x="7276" y="3643"/>
                </a:cubicBezTo>
                <a:cubicBezTo>
                  <a:pt x="7418" y="3721"/>
                  <a:pt x="7534" y="3762"/>
                  <a:pt x="7639" y="3762"/>
                </a:cubicBezTo>
                <a:cubicBezTo>
                  <a:pt x="7746" y="3761"/>
                  <a:pt x="7844" y="3718"/>
                  <a:pt x="7952" y="3637"/>
                </a:cubicBezTo>
                <a:cubicBezTo>
                  <a:pt x="8060" y="3555"/>
                  <a:pt x="8180" y="3437"/>
                  <a:pt x="8330" y="3274"/>
                </a:cubicBezTo>
                <a:cubicBezTo>
                  <a:pt x="8486" y="3103"/>
                  <a:pt x="8598" y="2967"/>
                  <a:pt x="8673" y="2855"/>
                </a:cubicBezTo>
                <a:cubicBezTo>
                  <a:pt x="8747" y="2747"/>
                  <a:pt x="8782" y="2665"/>
                  <a:pt x="8781" y="2599"/>
                </a:cubicBezTo>
                <a:cubicBezTo>
                  <a:pt x="8781" y="2597"/>
                  <a:pt x="8781" y="2595"/>
                  <a:pt x="8781" y="2593"/>
                </a:cubicBezTo>
                <a:cubicBezTo>
                  <a:pt x="8778" y="2526"/>
                  <a:pt x="8733" y="2480"/>
                  <a:pt x="8651" y="2444"/>
                </a:cubicBezTo>
                <a:cubicBezTo>
                  <a:pt x="8569" y="2407"/>
                  <a:pt x="8448" y="2382"/>
                  <a:pt x="8286" y="2362"/>
                </a:cubicBezTo>
                <a:cubicBezTo>
                  <a:pt x="8089" y="2338"/>
                  <a:pt x="7951" y="2277"/>
                  <a:pt x="7864" y="2193"/>
                </a:cubicBezTo>
                <a:cubicBezTo>
                  <a:pt x="7858" y="2187"/>
                  <a:pt x="7862" y="2179"/>
                  <a:pt x="7857" y="2174"/>
                </a:cubicBezTo>
                <a:cubicBezTo>
                  <a:pt x="7790" y="2104"/>
                  <a:pt x="7767" y="2024"/>
                  <a:pt x="7769" y="1937"/>
                </a:cubicBezTo>
                <a:cubicBezTo>
                  <a:pt x="7770" y="1909"/>
                  <a:pt x="7776" y="1884"/>
                  <a:pt x="7784" y="1855"/>
                </a:cubicBezTo>
                <a:cubicBezTo>
                  <a:pt x="7786" y="1848"/>
                  <a:pt x="7796" y="1843"/>
                  <a:pt x="7798" y="1836"/>
                </a:cubicBezTo>
                <a:cubicBezTo>
                  <a:pt x="7807" y="1811"/>
                  <a:pt x="7829" y="1788"/>
                  <a:pt x="7842" y="1763"/>
                </a:cubicBezTo>
                <a:cubicBezTo>
                  <a:pt x="7863" y="1725"/>
                  <a:pt x="7876" y="1686"/>
                  <a:pt x="7908" y="1650"/>
                </a:cubicBezTo>
                <a:cubicBezTo>
                  <a:pt x="7936" y="1618"/>
                  <a:pt x="7959" y="1591"/>
                  <a:pt x="7996" y="1562"/>
                </a:cubicBezTo>
                <a:cubicBezTo>
                  <a:pt x="8104" y="1476"/>
                  <a:pt x="8235" y="1396"/>
                  <a:pt x="8417" y="1343"/>
                </a:cubicBezTo>
                <a:cubicBezTo>
                  <a:pt x="8918" y="1200"/>
                  <a:pt x="9164" y="1235"/>
                  <a:pt x="9480" y="1480"/>
                </a:cubicBezTo>
                <a:cubicBezTo>
                  <a:pt x="9589" y="1565"/>
                  <a:pt x="9724" y="1632"/>
                  <a:pt x="9873" y="1681"/>
                </a:cubicBezTo>
                <a:cubicBezTo>
                  <a:pt x="10169" y="1779"/>
                  <a:pt x="10529" y="1801"/>
                  <a:pt x="10906" y="1750"/>
                </a:cubicBezTo>
                <a:cubicBezTo>
                  <a:pt x="11095" y="1725"/>
                  <a:pt x="11292" y="1682"/>
                  <a:pt x="11481" y="1618"/>
                </a:cubicBezTo>
                <a:cubicBezTo>
                  <a:pt x="11869" y="1488"/>
                  <a:pt x="11817" y="1448"/>
                  <a:pt x="11174" y="1337"/>
                </a:cubicBezTo>
                <a:cubicBezTo>
                  <a:pt x="10670" y="1251"/>
                  <a:pt x="10293" y="1009"/>
                  <a:pt x="10026" y="606"/>
                </a:cubicBezTo>
                <a:cubicBezTo>
                  <a:pt x="9932" y="464"/>
                  <a:pt x="9855" y="358"/>
                  <a:pt x="9770" y="275"/>
                </a:cubicBezTo>
                <a:cubicBezTo>
                  <a:pt x="9688" y="192"/>
                  <a:pt x="9606" y="135"/>
                  <a:pt x="9495" y="94"/>
                </a:cubicBezTo>
                <a:cubicBezTo>
                  <a:pt x="9271" y="12"/>
                  <a:pt x="8947" y="1"/>
                  <a:pt x="8373" y="0"/>
                </a:cubicBezTo>
                <a:lnTo>
                  <a:pt x="7123" y="0"/>
                </a:lnTo>
                <a:close/>
                <a:moveTo>
                  <a:pt x="12892" y="3618"/>
                </a:moveTo>
                <a:lnTo>
                  <a:pt x="12376" y="4037"/>
                </a:lnTo>
                <a:cubicBezTo>
                  <a:pt x="12261" y="4129"/>
                  <a:pt x="12161" y="4202"/>
                  <a:pt x="12054" y="4255"/>
                </a:cubicBezTo>
                <a:cubicBezTo>
                  <a:pt x="11926" y="4319"/>
                  <a:pt x="11741" y="4340"/>
                  <a:pt x="11560" y="4355"/>
                </a:cubicBezTo>
                <a:cubicBezTo>
                  <a:pt x="11292" y="4373"/>
                  <a:pt x="10955" y="4362"/>
                  <a:pt x="10389" y="4305"/>
                </a:cubicBezTo>
                <a:cubicBezTo>
                  <a:pt x="8722" y="4138"/>
                  <a:pt x="3175" y="4153"/>
                  <a:pt x="2655" y="4324"/>
                </a:cubicBezTo>
                <a:cubicBezTo>
                  <a:pt x="2391" y="4411"/>
                  <a:pt x="2500" y="4606"/>
                  <a:pt x="3135" y="5167"/>
                </a:cubicBezTo>
                <a:cubicBezTo>
                  <a:pt x="3468" y="5461"/>
                  <a:pt x="3720" y="5727"/>
                  <a:pt x="3937" y="5992"/>
                </a:cubicBezTo>
                <a:cubicBezTo>
                  <a:pt x="3942" y="5999"/>
                  <a:pt x="3953" y="6005"/>
                  <a:pt x="3959" y="6011"/>
                </a:cubicBezTo>
                <a:cubicBezTo>
                  <a:pt x="3990" y="6050"/>
                  <a:pt x="4015" y="6090"/>
                  <a:pt x="4044" y="6129"/>
                </a:cubicBezTo>
                <a:cubicBezTo>
                  <a:pt x="4046" y="6131"/>
                  <a:pt x="4050" y="6133"/>
                  <a:pt x="4052" y="6135"/>
                </a:cubicBezTo>
                <a:cubicBezTo>
                  <a:pt x="4055" y="6139"/>
                  <a:pt x="4056" y="6144"/>
                  <a:pt x="4059" y="6148"/>
                </a:cubicBezTo>
                <a:cubicBezTo>
                  <a:pt x="4061" y="6152"/>
                  <a:pt x="4063" y="6156"/>
                  <a:pt x="4066" y="6160"/>
                </a:cubicBezTo>
                <a:cubicBezTo>
                  <a:pt x="4070" y="6167"/>
                  <a:pt x="4077" y="6173"/>
                  <a:pt x="4081" y="6179"/>
                </a:cubicBezTo>
                <a:cubicBezTo>
                  <a:pt x="4284" y="6458"/>
                  <a:pt x="4457" y="6742"/>
                  <a:pt x="4590" y="7078"/>
                </a:cubicBezTo>
                <a:cubicBezTo>
                  <a:pt x="4687" y="7323"/>
                  <a:pt x="4773" y="7595"/>
                  <a:pt x="4853" y="7904"/>
                </a:cubicBezTo>
                <a:cubicBezTo>
                  <a:pt x="5252" y="9433"/>
                  <a:pt x="4731" y="10453"/>
                  <a:pt x="2772" y="11960"/>
                </a:cubicBezTo>
                <a:cubicBezTo>
                  <a:pt x="2326" y="12302"/>
                  <a:pt x="1864" y="12610"/>
                  <a:pt x="1485" y="12834"/>
                </a:cubicBezTo>
                <a:cubicBezTo>
                  <a:pt x="1108" y="13055"/>
                  <a:pt x="805" y="13196"/>
                  <a:pt x="670" y="13196"/>
                </a:cubicBezTo>
                <a:cubicBezTo>
                  <a:pt x="427" y="13196"/>
                  <a:pt x="253" y="13290"/>
                  <a:pt x="139" y="13433"/>
                </a:cubicBezTo>
                <a:cubicBezTo>
                  <a:pt x="38" y="13560"/>
                  <a:pt x="3" y="13731"/>
                  <a:pt x="0" y="13909"/>
                </a:cubicBezTo>
                <a:cubicBezTo>
                  <a:pt x="0" y="13911"/>
                  <a:pt x="0" y="13913"/>
                  <a:pt x="0" y="13915"/>
                </a:cubicBezTo>
                <a:cubicBezTo>
                  <a:pt x="7" y="14082"/>
                  <a:pt x="62" y="14257"/>
                  <a:pt x="146" y="14421"/>
                </a:cubicBezTo>
                <a:cubicBezTo>
                  <a:pt x="148" y="14424"/>
                  <a:pt x="144" y="14429"/>
                  <a:pt x="146" y="14433"/>
                </a:cubicBezTo>
                <a:cubicBezTo>
                  <a:pt x="170" y="14478"/>
                  <a:pt x="167" y="14529"/>
                  <a:pt x="197" y="14571"/>
                </a:cubicBezTo>
                <a:cubicBezTo>
                  <a:pt x="199" y="14573"/>
                  <a:pt x="196" y="14576"/>
                  <a:pt x="197" y="14578"/>
                </a:cubicBezTo>
                <a:cubicBezTo>
                  <a:pt x="328" y="14759"/>
                  <a:pt x="518" y="14909"/>
                  <a:pt x="763" y="14989"/>
                </a:cubicBezTo>
                <a:cubicBezTo>
                  <a:pt x="953" y="15051"/>
                  <a:pt x="1083" y="15125"/>
                  <a:pt x="1158" y="15215"/>
                </a:cubicBezTo>
                <a:cubicBezTo>
                  <a:pt x="1236" y="15306"/>
                  <a:pt x="1252" y="15408"/>
                  <a:pt x="1214" y="15533"/>
                </a:cubicBezTo>
                <a:cubicBezTo>
                  <a:pt x="1166" y="15697"/>
                  <a:pt x="1224" y="15937"/>
                  <a:pt x="1360" y="16215"/>
                </a:cubicBezTo>
                <a:cubicBezTo>
                  <a:pt x="1496" y="16492"/>
                  <a:pt x="1709" y="16807"/>
                  <a:pt x="1972" y="17126"/>
                </a:cubicBezTo>
                <a:cubicBezTo>
                  <a:pt x="2234" y="17445"/>
                  <a:pt x="2545" y="17762"/>
                  <a:pt x="2874" y="18051"/>
                </a:cubicBezTo>
                <a:cubicBezTo>
                  <a:pt x="3206" y="18342"/>
                  <a:pt x="3553" y="18600"/>
                  <a:pt x="3893" y="18788"/>
                </a:cubicBezTo>
                <a:lnTo>
                  <a:pt x="4817" y="19294"/>
                </a:lnTo>
                <a:cubicBezTo>
                  <a:pt x="5315" y="18951"/>
                  <a:pt x="5516" y="18895"/>
                  <a:pt x="5784" y="19101"/>
                </a:cubicBezTo>
                <a:cubicBezTo>
                  <a:pt x="5978" y="19249"/>
                  <a:pt x="6647" y="19443"/>
                  <a:pt x="7269" y="19532"/>
                </a:cubicBezTo>
                <a:cubicBezTo>
                  <a:pt x="7844" y="19615"/>
                  <a:pt x="8297" y="19755"/>
                  <a:pt x="8381" y="19864"/>
                </a:cubicBezTo>
                <a:cubicBezTo>
                  <a:pt x="8805" y="19830"/>
                  <a:pt x="9276" y="19747"/>
                  <a:pt x="10126" y="19564"/>
                </a:cubicBezTo>
                <a:cubicBezTo>
                  <a:pt x="10388" y="19507"/>
                  <a:pt x="10606" y="19494"/>
                  <a:pt x="10826" y="19482"/>
                </a:cubicBezTo>
                <a:cubicBezTo>
                  <a:pt x="10830" y="19311"/>
                  <a:pt x="11165" y="19175"/>
                  <a:pt x="11801" y="19208"/>
                </a:cubicBezTo>
                <a:cubicBezTo>
                  <a:pt x="12817" y="19259"/>
                  <a:pt x="13312" y="19226"/>
                  <a:pt x="13758" y="19032"/>
                </a:cubicBezTo>
                <a:cubicBezTo>
                  <a:pt x="13809" y="18947"/>
                  <a:pt x="13911" y="18830"/>
                  <a:pt x="14026" y="18707"/>
                </a:cubicBezTo>
                <a:cubicBezTo>
                  <a:pt x="14033" y="18700"/>
                  <a:pt x="14034" y="18695"/>
                  <a:pt x="14041" y="18688"/>
                </a:cubicBezTo>
                <a:cubicBezTo>
                  <a:pt x="14046" y="18683"/>
                  <a:pt x="14051" y="18681"/>
                  <a:pt x="14056" y="18675"/>
                </a:cubicBezTo>
                <a:cubicBezTo>
                  <a:pt x="14265" y="18450"/>
                  <a:pt x="14543" y="18189"/>
                  <a:pt x="14965" y="17839"/>
                </a:cubicBezTo>
                <a:cubicBezTo>
                  <a:pt x="15711" y="17219"/>
                  <a:pt x="16409" y="16432"/>
                  <a:pt x="16893" y="15726"/>
                </a:cubicBezTo>
                <a:cubicBezTo>
                  <a:pt x="17113" y="15406"/>
                  <a:pt x="17267" y="15114"/>
                  <a:pt x="17380" y="14852"/>
                </a:cubicBezTo>
                <a:cubicBezTo>
                  <a:pt x="17453" y="14684"/>
                  <a:pt x="17524" y="14517"/>
                  <a:pt x="17541" y="14389"/>
                </a:cubicBezTo>
                <a:cubicBezTo>
                  <a:pt x="17556" y="14280"/>
                  <a:pt x="17551" y="14185"/>
                  <a:pt x="17519" y="14115"/>
                </a:cubicBezTo>
                <a:cubicBezTo>
                  <a:pt x="17453" y="13967"/>
                  <a:pt x="17950" y="13273"/>
                  <a:pt x="18631" y="12572"/>
                </a:cubicBezTo>
                <a:cubicBezTo>
                  <a:pt x="19312" y="11871"/>
                  <a:pt x="20266" y="10881"/>
                  <a:pt x="20742" y="10371"/>
                </a:cubicBezTo>
                <a:lnTo>
                  <a:pt x="21600" y="9441"/>
                </a:lnTo>
                <a:lnTo>
                  <a:pt x="19686" y="8141"/>
                </a:lnTo>
                <a:cubicBezTo>
                  <a:pt x="18633" y="7425"/>
                  <a:pt x="16671" y="6114"/>
                  <a:pt x="15328" y="5230"/>
                </a:cubicBezTo>
                <a:lnTo>
                  <a:pt x="12892" y="3618"/>
                </a:lnTo>
                <a:close/>
                <a:moveTo>
                  <a:pt x="5412" y="19738"/>
                </a:moveTo>
                <a:cubicBezTo>
                  <a:pt x="5394" y="19738"/>
                  <a:pt x="5384" y="19754"/>
                  <a:pt x="5370" y="19763"/>
                </a:cubicBezTo>
                <a:cubicBezTo>
                  <a:pt x="5377" y="19761"/>
                  <a:pt x="5385" y="19759"/>
                  <a:pt x="5392" y="19757"/>
                </a:cubicBezTo>
                <a:cubicBezTo>
                  <a:pt x="5404" y="19753"/>
                  <a:pt x="5415" y="19748"/>
                  <a:pt x="5427" y="19744"/>
                </a:cubicBezTo>
                <a:cubicBezTo>
                  <a:pt x="5423" y="19744"/>
                  <a:pt x="5415" y="19738"/>
                  <a:pt x="5412" y="19738"/>
                </a:cubicBezTo>
                <a:close/>
                <a:moveTo>
                  <a:pt x="8227" y="20562"/>
                </a:moveTo>
                <a:lnTo>
                  <a:pt x="7676" y="20863"/>
                </a:lnTo>
                <a:cubicBezTo>
                  <a:pt x="7587" y="20912"/>
                  <a:pt x="7510" y="20919"/>
                  <a:pt x="7428" y="20950"/>
                </a:cubicBezTo>
                <a:cubicBezTo>
                  <a:pt x="7470" y="20978"/>
                  <a:pt x="7573" y="21012"/>
                  <a:pt x="7581" y="21038"/>
                </a:cubicBezTo>
                <a:cubicBezTo>
                  <a:pt x="7615" y="21013"/>
                  <a:pt x="7640" y="21002"/>
                  <a:pt x="7676" y="20975"/>
                </a:cubicBezTo>
                <a:lnTo>
                  <a:pt x="8227" y="20562"/>
                </a:lnTo>
                <a:close/>
                <a:moveTo>
                  <a:pt x="5857" y="20807"/>
                </a:moveTo>
                <a:cubicBezTo>
                  <a:pt x="5857" y="20807"/>
                  <a:pt x="5858" y="20813"/>
                  <a:pt x="5857" y="20813"/>
                </a:cubicBezTo>
                <a:cubicBezTo>
                  <a:pt x="5796" y="20832"/>
                  <a:pt x="5890" y="20921"/>
                  <a:pt x="6148" y="21088"/>
                </a:cubicBezTo>
                <a:cubicBezTo>
                  <a:pt x="6180" y="21109"/>
                  <a:pt x="6205" y="21113"/>
                  <a:pt x="6235" y="21132"/>
                </a:cubicBezTo>
                <a:cubicBezTo>
                  <a:pt x="6189" y="21039"/>
                  <a:pt x="6154" y="20950"/>
                  <a:pt x="6162" y="20882"/>
                </a:cubicBezTo>
                <a:cubicBezTo>
                  <a:pt x="6072" y="20862"/>
                  <a:pt x="5900" y="20802"/>
                  <a:pt x="5865" y="20807"/>
                </a:cubicBezTo>
                <a:cubicBezTo>
                  <a:pt x="5865" y="20807"/>
                  <a:pt x="5857" y="20807"/>
                  <a:pt x="5857" y="20807"/>
                </a:cubicBezTo>
                <a:close/>
                <a:moveTo>
                  <a:pt x="3022" y="21286"/>
                </a:moveTo>
                <a:cubicBezTo>
                  <a:pt x="2985" y="21291"/>
                  <a:pt x="2940" y="21301"/>
                  <a:pt x="2889" y="21319"/>
                </a:cubicBezTo>
                <a:cubicBezTo>
                  <a:pt x="2690" y="21384"/>
                  <a:pt x="2525" y="21470"/>
                  <a:pt x="2525" y="21513"/>
                </a:cubicBezTo>
                <a:cubicBezTo>
                  <a:pt x="2525" y="21554"/>
                  <a:pt x="2553" y="21576"/>
                  <a:pt x="2596" y="21587"/>
                </a:cubicBezTo>
                <a:cubicBezTo>
                  <a:pt x="2640" y="21598"/>
                  <a:pt x="2700" y="21600"/>
                  <a:pt x="2764" y="21587"/>
                </a:cubicBezTo>
                <a:cubicBezTo>
                  <a:pt x="2893" y="21561"/>
                  <a:pt x="3038" y="21489"/>
                  <a:pt x="3106" y="21394"/>
                </a:cubicBezTo>
                <a:cubicBezTo>
                  <a:pt x="3147" y="21337"/>
                  <a:pt x="3145" y="21301"/>
                  <a:pt x="3106" y="21287"/>
                </a:cubicBezTo>
                <a:cubicBezTo>
                  <a:pt x="3086" y="21280"/>
                  <a:pt x="3059" y="21280"/>
                  <a:pt x="3022" y="2128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boats-pirate(anim).png" descr="boats-pirate(anim).png">
            <a:extLst>
              <a:ext uri="{FF2B5EF4-FFF2-40B4-BE49-F238E27FC236}">
                <a16:creationId xmlns:a16="http://schemas.microsoft.com/office/drawing/2014/main" id="{B29558E3-A483-E238-A928-DDF6DFE9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9" y="3036236"/>
            <a:ext cx="473077" cy="6492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177">
            <a:extLst>
              <a:ext uri="{FF2B5EF4-FFF2-40B4-BE49-F238E27FC236}">
                <a16:creationId xmlns:a16="http://schemas.microsoft.com/office/drawing/2014/main" id="{D6C1B04E-C7F8-49CF-4DBD-11D6E1152C49}"/>
              </a:ext>
            </a:extLst>
          </p:cNvPr>
          <p:cNvSpPr txBox="1"/>
          <p:nvPr/>
        </p:nvSpPr>
        <p:spPr>
          <a:xfrm>
            <a:off x="3107054" y="5032615"/>
            <a:ext cx="7667256" cy="73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>
              <a:defRPr sz="4100"/>
            </a:lvl1pPr>
          </a:lstStyle>
          <a:p>
            <a:r>
              <a:rPr dirty="0"/>
              <a:t>Community Interest Company</a:t>
            </a:r>
          </a:p>
        </p:txBody>
      </p:sp>
      <p:sp>
        <p:nvSpPr>
          <p:cNvPr id="3" name="Shape 179">
            <a:extLst>
              <a:ext uri="{FF2B5EF4-FFF2-40B4-BE49-F238E27FC236}">
                <a16:creationId xmlns:a16="http://schemas.microsoft.com/office/drawing/2014/main" id="{A7A04718-20EB-84FD-06E8-2BDADA5BCB3B}"/>
              </a:ext>
            </a:extLst>
          </p:cNvPr>
          <p:cNvSpPr txBox="1"/>
          <p:nvPr/>
        </p:nvSpPr>
        <p:spPr>
          <a:xfrm>
            <a:off x="1784138" y="22224"/>
            <a:ext cx="1019337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>
              <a:defRPr sz="6200">
                <a:solidFill>
                  <a:srgbClr val="93E3FD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What does a Director Do?</a:t>
            </a:r>
          </a:p>
        </p:txBody>
      </p:sp>
    </p:spTree>
    <p:extLst>
      <p:ext uri="{BB962C8B-B14F-4D97-AF65-F5344CB8AC3E}">
        <p14:creationId xmlns:p14="http://schemas.microsoft.com/office/powerpoint/2010/main" val="30163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2" grpId="0" animBg="1" advAuto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9">
            <a:extLst>
              <a:ext uri="{FF2B5EF4-FFF2-40B4-BE49-F238E27FC236}">
                <a16:creationId xmlns:a16="http://schemas.microsoft.com/office/drawing/2014/main" id="{4CD2DC6D-DB4F-5A99-E73C-38DB9F7621E6}"/>
              </a:ext>
            </a:extLst>
          </p:cNvPr>
          <p:cNvSpPr/>
          <p:nvPr/>
        </p:nvSpPr>
        <p:spPr>
          <a:xfrm>
            <a:off x="1929467" y="725348"/>
            <a:ext cx="7979341" cy="5133390"/>
          </a:xfrm>
          <a:prstGeom prst="triangle">
            <a:avLst/>
          </a:prstGeom>
          <a:solidFill>
            <a:srgbClr val="FFCC00"/>
          </a:solidFill>
          <a:ln w="54185">
            <a:solidFill>
              <a:srgbClr val="E22400"/>
            </a:solidFill>
          </a:ln>
        </p:spPr>
        <p:txBody>
          <a:bodyPr lIns="50800" tIns="50800" rIns="50800" bIns="50800" anchor="ctr"/>
          <a:lstStyle/>
          <a:p>
            <a:pPr defTabSz="830262">
              <a:spcBef>
                <a:spcPts val="0"/>
              </a:spcBef>
              <a:defRPr sz="3400">
                <a:solidFill>
                  <a:schemeClr val="accent3">
                    <a:lumOff val="440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C6524078-3FFC-CF31-CAFE-E0FCB8CFA4AF}"/>
              </a:ext>
            </a:extLst>
          </p:cNvPr>
          <p:cNvGrpSpPr/>
          <p:nvPr/>
        </p:nvGrpSpPr>
        <p:grpSpPr>
          <a:xfrm>
            <a:off x="3620953" y="4210665"/>
            <a:ext cx="4470990" cy="812956"/>
            <a:chOff x="0" y="0"/>
            <a:chExt cx="4470989" cy="812954"/>
          </a:xfrm>
        </p:grpSpPr>
        <p:sp>
          <p:nvSpPr>
            <p:cNvPr id="6" name="Shape 194">
              <a:extLst>
                <a:ext uri="{FF2B5EF4-FFF2-40B4-BE49-F238E27FC236}">
                  <a16:creationId xmlns:a16="http://schemas.microsoft.com/office/drawing/2014/main" id="{6317F5C5-D080-F438-A947-DAE4E8326F6F}"/>
                </a:ext>
              </a:extLst>
            </p:cNvPr>
            <p:cNvSpPr/>
            <p:nvPr/>
          </p:nvSpPr>
          <p:spPr>
            <a:xfrm>
              <a:off x="0" y="0"/>
              <a:ext cx="4470990" cy="784757"/>
            </a:xfrm>
            <a:prstGeom prst="rect">
              <a:avLst/>
            </a:prstGeom>
            <a:solidFill>
              <a:srgbClr val="FF401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Service Users">
              <a:extLst>
                <a:ext uri="{FF2B5EF4-FFF2-40B4-BE49-F238E27FC236}">
                  <a16:creationId xmlns:a16="http://schemas.microsoft.com/office/drawing/2014/main" id="{7E361C4C-5F7A-75E4-2D2A-48D428A838BC}"/>
                </a:ext>
              </a:extLst>
            </p:cNvPr>
            <p:cNvSpPr txBox="1"/>
            <p:nvPr/>
          </p:nvSpPr>
          <p:spPr>
            <a:xfrm>
              <a:off x="551602" y="109100"/>
              <a:ext cx="3355704" cy="703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1299844">
                <a:spcBef>
                  <a:spcPts val="0"/>
                </a:spcBef>
                <a:defRPr sz="2900" b="0" i="0" cap="all" spc="-116">
                  <a:solidFill>
                    <a:srgbClr val="FEFB41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Service Users</a:t>
              </a:r>
            </a:p>
          </p:txBody>
        </p:sp>
      </p:grpSp>
      <p:grpSp>
        <p:nvGrpSpPr>
          <p:cNvPr id="8" name="Group 193">
            <a:extLst>
              <a:ext uri="{FF2B5EF4-FFF2-40B4-BE49-F238E27FC236}">
                <a16:creationId xmlns:a16="http://schemas.microsoft.com/office/drawing/2014/main" id="{B594837A-B21E-F43D-F72E-F32E64C0EBE8}"/>
              </a:ext>
            </a:extLst>
          </p:cNvPr>
          <p:cNvGrpSpPr/>
          <p:nvPr/>
        </p:nvGrpSpPr>
        <p:grpSpPr>
          <a:xfrm>
            <a:off x="4965177" y="2050448"/>
            <a:ext cx="1782542" cy="1241595"/>
            <a:chOff x="1132513" y="-3511480"/>
            <a:chExt cx="1782541" cy="1241594"/>
          </a:xfrm>
        </p:grpSpPr>
        <p:sp>
          <p:nvSpPr>
            <p:cNvPr id="9" name="Shape 191">
              <a:extLst>
                <a:ext uri="{FF2B5EF4-FFF2-40B4-BE49-F238E27FC236}">
                  <a16:creationId xmlns:a16="http://schemas.microsoft.com/office/drawing/2014/main" id="{87303B3D-618C-4483-387A-1D9431C55143}"/>
                </a:ext>
              </a:extLst>
            </p:cNvPr>
            <p:cNvSpPr/>
            <p:nvPr/>
          </p:nvSpPr>
          <p:spPr>
            <a:xfrm>
              <a:off x="1132513" y="-3511480"/>
              <a:ext cx="1782541" cy="1241594"/>
            </a:xfrm>
            <a:prstGeom prst="rect">
              <a:avLst/>
            </a:prstGeom>
            <a:solidFill>
              <a:srgbClr val="D357FE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 b="0" i="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0" name="Staff">
              <a:extLst>
                <a:ext uri="{FF2B5EF4-FFF2-40B4-BE49-F238E27FC236}">
                  <a16:creationId xmlns:a16="http://schemas.microsoft.com/office/drawing/2014/main" id="{D2139688-3786-6164-8763-B4A4B743A990}"/>
                </a:ext>
              </a:extLst>
            </p:cNvPr>
            <p:cNvSpPr txBox="1"/>
            <p:nvPr/>
          </p:nvSpPr>
          <p:spPr>
            <a:xfrm>
              <a:off x="1307675" y="-3223063"/>
              <a:ext cx="1557595" cy="664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1299844">
                <a:spcBef>
                  <a:spcPts val="0"/>
                </a:spcBef>
                <a:defRPr sz="3500" b="0" i="0" cap="all" spc="-140">
                  <a:solidFill>
                    <a:srgbClr val="FEFB41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Staff</a:t>
              </a:r>
            </a:p>
          </p:txBody>
        </p:sp>
      </p:grpSp>
      <p:sp>
        <p:nvSpPr>
          <p:cNvPr id="11" name="Slide Number">
            <a:extLst>
              <a:ext uri="{FF2B5EF4-FFF2-40B4-BE49-F238E27FC236}">
                <a16:creationId xmlns:a16="http://schemas.microsoft.com/office/drawing/2014/main" id="{E1D6502B-1A5F-4180-D49D-74354A28218A}"/>
              </a:ext>
            </a:extLst>
          </p:cNvPr>
          <p:cNvSpPr txBox="1">
            <a:spLocks/>
          </p:cNvSpPr>
          <p:nvPr/>
        </p:nvSpPr>
        <p:spPr>
          <a:xfrm>
            <a:off x="10004052" y="11408355"/>
            <a:ext cx="572042" cy="5486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8" tIns="45718" rIns="45718" bIns="45718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3100" i="0" kern="1200" cap="none" spc="0">
                <a:solidFill>
                  <a:srgbClr val="0000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  <p:bldP spid="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>
            <a:extLst>
              <a:ext uri="{FF2B5EF4-FFF2-40B4-BE49-F238E27FC236}">
                <a16:creationId xmlns:a16="http://schemas.microsoft.com/office/drawing/2014/main" id="{BEFAD06C-6F1B-7C85-44D3-1E005522A2BB}"/>
              </a:ext>
            </a:extLst>
          </p:cNvPr>
          <p:cNvSpPr/>
          <p:nvPr/>
        </p:nvSpPr>
        <p:spPr>
          <a:xfrm rot="10807778">
            <a:off x="2273007" y="1762220"/>
            <a:ext cx="8364642" cy="4455229"/>
          </a:xfrm>
          <a:prstGeom prst="triangle">
            <a:avLst>
              <a:gd name="adj" fmla="val 50381"/>
            </a:avLst>
          </a:prstGeom>
          <a:solidFill>
            <a:srgbClr val="FFCC00"/>
          </a:solidFill>
          <a:ln w="54185">
            <a:solidFill>
              <a:srgbClr val="D38301"/>
            </a:solidFill>
          </a:ln>
        </p:spPr>
        <p:txBody>
          <a:bodyPr lIns="50800" tIns="50800" rIns="50800" bIns="50800" anchor="ctr"/>
          <a:lstStyle/>
          <a:p>
            <a:pPr defTabSz="830262">
              <a:spcBef>
                <a:spcPts val="0"/>
              </a:spcBef>
              <a:defRPr sz="3400">
                <a:solidFill>
                  <a:schemeClr val="accent3">
                    <a:lumOff val="440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5" name="Group 207">
            <a:extLst>
              <a:ext uri="{FF2B5EF4-FFF2-40B4-BE49-F238E27FC236}">
                <a16:creationId xmlns:a16="http://schemas.microsoft.com/office/drawing/2014/main" id="{4D221512-9E75-C69F-F690-17B2AD8DAA34}"/>
              </a:ext>
            </a:extLst>
          </p:cNvPr>
          <p:cNvGrpSpPr/>
          <p:nvPr/>
        </p:nvGrpSpPr>
        <p:grpSpPr>
          <a:xfrm>
            <a:off x="5679245" y="4373440"/>
            <a:ext cx="1694677" cy="861289"/>
            <a:chOff x="-1" y="0"/>
            <a:chExt cx="1604110" cy="834034"/>
          </a:xfrm>
        </p:grpSpPr>
        <p:sp>
          <p:nvSpPr>
            <p:cNvPr id="6" name="Shape 205">
              <a:extLst>
                <a:ext uri="{FF2B5EF4-FFF2-40B4-BE49-F238E27FC236}">
                  <a16:creationId xmlns:a16="http://schemas.microsoft.com/office/drawing/2014/main" id="{C3937354-BFD9-5511-918D-ABA30CF1BF4B}"/>
                </a:ext>
              </a:extLst>
            </p:cNvPr>
            <p:cNvSpPr/>
            <p:nvPr/>
          </p:nvSpPr>
          <p:spPr>
            <a:xfrm>
              <a:off x="-1" y="0"/>
              <a:ext cx="1604110" cy="834034"/>
            </a:xfrm>
            <a:prstGeom prst="rect">
              <a:avLst/>
            </a:pr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Shape 206">
              <a:extLst>
                <a:ext uri="{FF2B5EF4-FFF2-40B4-BE49-F238E27FC236}">
                  <a16:creationId xmlns:a16="http://schemas.microsoft.com/office/drawing/2014/main" id="{FD35EF39-468F-5589-5610-9221ACC02841}"/>
                </a:ext>
              </a:extLst>
            </p:cNvPr>
            <p:cNvSpPr txBox="1"/>
            <p:nvPr/>
          </p:nvSpPr>
          <p:spPr>
            <a:xfrm>
              <a:off x="207272" y="18428"/>
              <a:ext cx="1216502" cy="815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 sz="4300">
                  <a:solidFill>
                    <a:srgbClr val="FFFF00"/>
                  </a:solidFill>
                </a:defRPr>
              </a:lvl1pPr>
            </a:lstStyle>
            <a:p>
              <a:r>
                <a:rPr dirty="0"/>
                <a:t>Staff</a:t>
              </a:r>
            </a:p>
          </p:txBody>
        </p:sp>
      </p:grpSp>
      <p:grpSp>
        <p:nvGrpSpPr>
          <p:cNvPr id="11" name="Group 216">
            <a:extLst>
              <a:ext uri="{FF2B5EF4-FFF2-40B4-BE49-F238E27FC236}">
                <a16:creationId xmlns:a16="http://schemas.microsoft.com/office/drawing/2014/main" id="{4968A324-D89F-7579-EC0C-ECC4FAFE6BFC}"/>
              </a:ext>
            </a:extLst>
          </p:cNvPr>
          <p:cNvGrpSpPr/>
          <p:nvPr/>
        </p:nvGrpSpPr>
        <p:grpSpPr>
          <a:xfrm>
            <a:off x="3406648" y="282186"/>
            <a:ext cx="6268330" cy="844285"/>
            <a:chOff x="269235" y="0"/>
            <a:chExt cx="7826187" cy="844284"/>
          </a:xfrm>
        </p:grpSpPr>
        <p:sp>
          <p:nvSpPr>
            <p:cNvPr id="12" name="Shape 214">
              <a:extLst>
                <a:ext uri="{FF2B5EF4-FFF2-40B4-BE49-F238E27FC236}">
                  <a16:creationId xmlns:a16="http://schemas.microsoft.com/office/drawing/2014/main" id="{48FF3293-5D37-CCDA-9586-661688E86C96}"/>
                </a:ext>
              </a:extLst>
            </p:cNvPr>
            <p:cNvSpPr/>
            <p:nvPr/>
          </p:nvSpPr>
          <p:spPr>
            <a:xfrm>
              <a:off x="269235" y="0"/>
              <a:ext cx="7826187" cy="844284"/>
            </a:xfrm>
            <a:prstGeom prst="rect">
              <a:avLst/>
            </a:prstGeom>
            <a:solidFill>
              <a:srgbClr val="EEB00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" name="Shape 215">
              <a:extLst>
                <a:ext uri="{FF2B5EF4-FFF2-40B4-BE49-F238E27FC236}">
                  <a16:creationId xmlns:a16="http://schemas.microsoft.com/office/drawing/2014/main" id="{88881C95-909F-9C5B-94CE-6540EB824DEA}"/>
                </a:ext>
              </a:extLst>
            </p:cNvPr>
            <p:cNvSpPr txBox="1"/>
            <p:nvPr/>
          </p:nvSpPr>
          <p:spPr>
            <a:xfrm>
              <a:off x="802508" y="24182"/>
              <a:ext cx="6546182" cy="49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rPr sz="2800" dirty="0"/>
                <a:t>Community Interest Company</a:t>
              </a:r>
            </a:p>
          </p:txBody>
        </p:sp>
      </p:grpSp>
      <p:sp>
        <p:nvSpPr>
          <p:cNvPr id="14" name="Shape 217">
            <a:extLst>
              <a:ext uri="{FF2B5EF4-FFF2-40B4-BE49-F238E27FC236}">
                <a16:creationId xmlns:a16="http://schemas.microsoft.com/office/drawing/2014/main" id="{9F3268D8-71AE-6139-D64E-DA30EDF4021C}"/>
              </a:ext>
            </a:extLst>
          </p:cNvPr>
          <p:cNvSpPr/>
          <p:nvPr/>
        </p:nvSpPr>
        <p:spPr>
          <a:xfrm>
            <a:off x="5192677" y="1237143"/>
            <a:ext cx="2401414" cy="740028"/>
          </a:xfrm>
          <a:prstGeom prst="rect">
            <a:avLst/>
          </a:prstGeom>
          <a:solidFill>
            <a:srgbClr val="D357F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" name="Shape 218">
            <a:extLst>
              <a:ext uri="{FF2B5EF4-FFF2-40B4-BE49-F238E27FC236}">
                <a16:creationId xmlns:a16="http://schemas.microsoft.com/office/drawing/2014/main" id="{2AA67CD2-27CA-4C79-EF43-3D5DB7AED1DD}"/>
              </a:ext>
            </a:extLst>
          </p:cNvPr>
          <p:cNvSpPr txBox="1"/>
          <p:nvPr/>
        </p:nvSpPr>
        <p:spPr>
          <a:xfrm>
            <a:off x="5192677" y="1108027"/>
            <a:ext cx="2663850" cy="79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200" tIns="76200" rIns="76200" bIns="76200"/>
          <a:lstStyle/>
          <a:p>
            <a:r>
              <a:rPr sz="4800" dirty="0"/>
              <a:t>Director</a:t>
            </a:r>
            <a:r>
              <a:rPr lang="en-GB" sz="4800" dirty="0"/>
              <a:t>s</a:t>
            </a:r>
            <a:r>
              <a:rPr dirty="0"/>
              <a:t> 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21A10767-F31D-C3E8-C25F-8C8F5F28CCFC}"/>
              </a:ext>
            </a:extLst>
          </p:cNvPr>
          <p:cNvSpPr txBox="1">
            <a:spLocks/>
          </p:cNvSpPr>
          <p:nvPr/>
        </p:nvSpPr>
        <p:spPr>
          <a:xfrm>
            <a:off x="11782518" y="8765823"/>
            <a:ext cx="572042" cy="5486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8" tIns="45718" rIns="45718" bIns="45718" rtlCol="0" anchor="ctr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3100" i="0" kern="1200" cap="none" spc="0">
                <a:solidFill>
                  <a:srgbClr val="0000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16" name="Group 210">
            <a:extLst>
              <a:ext uri="{FF2B5EF4-FFF2-40B4-BE49-F238E27FC236}">
                <a16:creationId xmlns:a16="http://schemas.microsoft.com/office/drawing/2014/main" id="{4C911F5C-8FDC-0365-54D6-07092EEE0177}"/>
              </a:ext>
            </a:extLst>
          </p:cNvPr>
          <p:cNvGrpSpPr/>
          <p:nvPr/>
        </p:nvGrpSpPr>
        <p:grpSpPr>
          <a:xfrm>
            <a:off x="4385436" y="2214667"/>
            <a:ext cx="4513218" cy="1076819"/>
            <a:chOff x="0" y="0"/>
            <a:chExt cx="4513216" cy="1823521"/>
          </a:xfrm>
        </p:grpSpPr>
        <p:sp>
          <p:nvSpPr>
            <p:cNvPr id="17" name="Shape 208">
              <a:extLst>
                <a:ext uri="{FF2B5EF4-FFF2-40B4-BE49-F238E27FC236}">
                  <a16:creationId xmlns:a16="http://schemas.microsoft.com/office/drawing/2014/main" id="{1083E074-03D3-F5C0-FE07-108F0FD21A38}"/>
                </a:ext>
              </a:extLst>
            </p:cNvPr>
            <p:cNvSpPr/>
            <p:nvPr/>
          </p:nvSpPr>
          <p:spPr>
            <a:xfrm>
              <a:off x="0" y="0"/>
              <a:ext cx="4513217" cy="934557"/>
            </a:xfrm>
            <a:prstGeom prst="rect">
              <a:avLst/>
            </a:pr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" name="Shape 209">
              <a:extLst>
                <a:ext uri="{FF2B5EF4-FFF2-40B4-BE49-F238E27FC236}">
                  <a16:creationId xmlns:a16="http://schemas.microsoft.com/office/drawing/2014/main" id="{3E0A73DF-A119-2427-1910-E9DB459CAC45}"/>
                </a:ext>
              </a:extLst>
            </p:cNvPr>
            <p:cNvSpPr txBox="1"/>
            <p:nvPr/>
          </p:nvSpPr>
          <p:spPr>
            <a:xfrm>
              <a:off x="0" y="0"/>
              <a:ext cx="4513217" cy="1823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>
                  <a:solidFill>
                    <a:srgbClr val="FFFF00"/>
                  </a:solidFill>
                </a:defRPr>
              </a:lvl1pPr>
            </a:lstStyle>
            <a:p>
              <a:pPr algn="ctr"/>
              <a:r>
                <a:rPr dirty="0"/>
                <a:t>Disabled People</a:t>
              </a:r>
            </a:p>
          </p:txBody>
        </p:sp>
      </p:grpSp>
      <p:grpSp>
        <p:nvGrpSpPr>
          <p:cNvPr id="8" name="Group 213">
            <a:extLst>
              <a:ext uri="{FF2B5EF4-FFF2-40B4-BE49-F238E27FC236}">
                <a16:creationId xmlns:a16="http://schemas.microsoft.com/office/drawing/2014/main" id="{85E978DD-B36F-0B4C-529F-299232162F2F}"/>
              </a:ext>
            </a:extLst>
          </p:cNvPr>
          <p:cNvGrpSpPr/>
          <p:nvPr/>
        </p:nvGrpSpPr>
        <p:grpSpPr>
          <a:xfrm>
            <a:off x="4905505" y="2184288"/>
            <a:ext cx="3473079" cy="1205864"/>
            <a:chOff x="-2626119" y="-767561"/>
            <a:chExt cx="4110381" cy="1583106"/>
          </a:xfrm>
        </p:grpSpPr>
        <p:sp>
          <p:nvSpPr>
            <p:cNvPr id="9" name="Shape 211">
              <a:extLst>
                <a:ext uri="{FF2B5EF4-FFF2-40B4-BE49-F238E27FC236}">
                  <a16:creationId xmlns:a16="http://schemas.microsoft.com/office/drawing/2014/main" id="{086FBB2D-E7AC-4206-17C6-98D74A1C73B0}"/>
                </a:ext>
              </a:extLst>
            </p:cNvPr>
            <p:cNvSpPr/>
            <p:nvPr/>
          </p:nvSpPr>
          <p:spPr>
            <a:xfrm>
              <a:off x="-2626119" y="-767561"/>
              <a:ext cx="4110381" cy="704227"/>
            </a:xfrm>
            <a:prstGeom prst="rect">
              <a:avLst/>
            </a:prstGeom>
            <a:solidFill>
              <a:srgbClr val="66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" name="Shape 212">
              <a:extLst>
                <a:ext uri="{FF2B5EF4-FFF2-40B4-BE49-F238E27FC236}">
                  <a16:creationId xmlns:a16="http://schemas.microsoft.com/office/drawing/2014/main" id="{AE7D3276-B7D8-CFF2-5A69-1300E60D7CD3}"/>
                </a:ext>
              </a:extLst>
            </p:cNvPr>
            <p:cNvSpPr txBox="1"/>
            <p:nvPr/>
          </p:nvSpPr>
          <p:spPr>
            <a:xfrm>
              <a:off x="-1378804" y="-661606"/>
              <a:ext cx="1944562" cy="1477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defRPr>
                  <a:solidFill>
                    <a:srgbClr val="FFA57D"/>
                  </a:solidFill>
                </a:defRPr>
              </a:pPr>
              <a:r>
                <a:rPr dirty="0">
                  <a:solidFill>
                    <a:srgbClr val="FFFF00"/>
                  </a:solidFill>
                </a:rPr>
                <a:t>CUSTOMERS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  <p:bldP spid="11" grpId="0" animBg="1" advAuto="0"/>
      <p:bldP spid="15" grpId="0" animBg="1"/>
      <p:bldP spid="16" grpId="0" animBg="1" advAuto="0"/>
      <p:bldP spid="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TLS.jpeg" descr="LOGO TLS.jpeg">
            <a:extLst>
              <a:ext uri="{FF2B5EF4-FFF2-40B4-BE49-F238E27FC236}">
                <a16:creationId xmlns:a16="http://schemas.microsoft.com/office/drawing/2014/main" id="{BEFE023D-BAB8-0079-5E07-1A26D241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57" y="1124125"/>
            <a:ext cx="5325232" cy="37666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226">
            <a:extLst>
              <a:ext uri="{FF2B5EF4-FFF2-40B4-BE49-F238E27FC236}">
                <a16:creationId xmlns:a16="http://schemas.microsoft.com/office/drawing/2014/main" id="{14FCC1A7-0B55-5BBE-34B1-5C124F8651D9}"/>
              </a:ext>
            </a:extLst>
          </p:cNvPr>
          <p:cNvSpPr txBox="1"/>
          <p:nvPr/>
        </p:nvSpPr>
        <p:spPr>
          <a:xfrm>
            <a:off x="1051333" y="4093828"/>
            <a:ext cx="10810700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6200" tIns="76200" rIns="76200" bIns="76200">
            <a:spAutoFit/>
          </a:bodyPr>
          <a:lstStyle/>
          <a:p>
            <a:pPr>
              <a:defRPr>
                <a:solidFill>
                  <a:srgbClr val="F106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Social enterprises are organisations that are run along business lines but where any profits are reinvested into the community or into service developments</a:t>
            </a:r>
            <a:r>
              <a:rPr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61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0BC14-F37E-EB77-29CF-95BB9DE09FF4}"/>
              </a:ext>
            </a:extLst>
          </p:cNvPr>
          <p:cNvSpPr txBox="1"/>
          <p:nvPr/>
        </p:nvSpPr>
        <p:spPr>
          <a:xfrm>
            <a:off x="3292078" y="1866912"/>
            <a:ext cx="5438180" cy="2624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144" hangingPunct="0">
              <a:spcBef>
                <a:spcPts val="703"/>
              </a:spcBef>
            </a:pPr>
            <a:r>
              <a:rPr lang="en-GB" sz="4000" dirty="0"/>
              <a:t>Is this just an empty ritual or do people have the power to affect the outcome?</a:t>
            </a:r>
            <a:endParaRPr lang="en-GB" sz="4000" b="1" i="1" dirty="0">
              <a:solidFill>
                <a:srgbClr val="E224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9218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Woodbridge</dc:creator>
  <cp:lastModifiedBy>Nicole Jones</cp:lastModifiedBy>
  <cp:revision>7</cp:revision>
  <dcterms:created xsi:type="dcterms:W3CDTF">2022-11-21T08:27:44Z</dcterms:created>
  <dcterms:modified xsi:type="dcterms:W3CDTF">2022-12-19T11:21:17Z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2022-12-19T11:21:15Z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1fb69d22-2d53-4dc9-9989-4645b9df0688</vt:lpwstr>
  </property>
  <property fmtid="{D5CDD505-2E9C-101B-9397-08002B2CF9AE}" pid="8" name="MSIP_Label_fb276786-cf20-4f9d-b5c6-e06f7f4594c5_ContentBits">
    <vt:lpwstr>0</vt:lpwstr>
  </property>
</Properties>
</file>